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9"/>
  </p:notesMasterIdLst>
  <p:sldIdLst>
    <p:sldId id="256" r:id="rId2"/>
    <p:sldId id="257" r:id="rId3"/>
    <p:sldId id="274" r:id="rId4"/>
    <p:sldId id="258" r:id="rId5"/>
    <p:sldId id="259" r:id="rId6"/>
    <p:sldId id="260" r:id="rId7"/>
    <p:sldId id="261" r:id="rId8"/>
    <p:sldId id="275" r:id="rId9"/>
    <p:sldId id="272" r:id="rId10"/>
    <p:sldId id="273" r:id="rId11"/>
    <p:sldId id="262" r:id="rId12"/>
    <p:sldId id="263" r:id="rId13"/>
    <p:sldId id="264" r:id="rId14"/>
    <p:sldId id="265" r:id="rId15"/>
    <p:sldId id="266" r:id="rId16"/>
    <p:sldId id="276" r:id="rId17"/>
    <p:sldId id="267" r:id="rId18"/>
  </p:sldIdLst>
  <p:sldSz cx="9144000" cy="5143500" type="screen16x9"/>
  <p:notesSz cx="5143500" cy="9144000"/>
  <p:defaultTextStyle>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9310"/>
    <p:restoredTop sz="94610"/>
  </p:normalViewPr>
  <p:slideViewPr>
    <p:cSldViewPr snapToGrid="0" snapToObjects="1">
      <p:cViewPr varScale="1">
        <p:scale>
          <a:sx n="124" d="100"/>
          <a:sy n="124" d="100"/>
        </p:scale>
        <p:origin x="106" y="125"/>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519863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3028F68-FB13-5A19-FF7D-DF379A25046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50DAD3C-9CFD-4DB3-C40C-E2FF66096CFF}"/>
              </a:ext>
            </a:extLst>
          </p:cNvPr>
          <p:cNvSpPr>
            <a:spLocks noGrp="1" noRot="1" noChangeAspect="1"/>
          </p:cNvSpPr>
          <p:nvPr>
            <p:ph type="sldImg"/>
          </p:nvPr>
        </p:nvSpPr>
        <p:spPr/>
        <p:txBody>
          <a:bodyPr/>
          <a:lstStyle/>
          <a:p>
            <a:endParaRPr lang="en-US"/>
          </a:p>
        </p:txBody>
      </p:sp>
      <p:sp>
        <p:nvSpPr>
          <p:cNvPr id="3" name="Notes Placeholder 2">
            <a:extLst>
              <a:ext uri="{FF2B5EF4-FFF2-40B4-BE49-F238E27FC236}">
                <a16:creationId xmlns:a16="http://schemas.microsoft.com/office/drawing/2014/main" id="{07E1849B-8316-DF73-6429-143E7974DBCE}"/>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BFC93513-8B3C-A29F-919B-31FE89974680}"/>
              </a:ext>
            </a:extLst>
          </p:cNvPr>
          <p:cNvSpPr>
            <a:spLocks noGrp="1"/>
          </p:cNvSpPr>
          <p:nvPr>
            <p:ph type="sldNum" sz="quarter" idx="5"/>
          </p:nvPr>
        </p:nvSpPr>
        <p:spPr/>
        <p:txBody>
          <a:bodyPr/>
          <a:lstStyle/>
          <a:p>
            <a:fld id="{FCC1E949-2807-5B45-9847-D5FF10FD5EDD}" type="slidenum">
              <a:rPr lang="en-US" smtClean="0"/>
              <a:t>10</a:t>
            </a:fld>
            <a:endParaRPr lang="en-US"/>
          </a:p>
        </p:txBody>
      </p:sp>
    </p:spTree>
    <p:extLst>
      <p:ext uri="{BB962C8B-B14F-4D97-AF65-F5344CB8AC3E}">
        <p14:creationId xmlns:p14="http://schemas.microsoft.com/office/powerpoint/2010/main" val="97902936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12</a:t>
            </a:fld>
            <a:endParaRPr lang="en-US"/>
          </a:p>
        </p:txBody>
      </p:sp>
    </p:spTree>
    <p:extLst>
      <p:ext uri="{BB962C8B-B14F-4D97-AF65-F5344CB8AC3E}">
        <p14:creationId xmlns:p14="http://schemas.microsoft.com/office/powerpoint/2010/main" val="10240869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DEFAULT">
    <p:bg>
      <p:bgRef idx="1001">
        <a:schemeClr val="bg1"/>
      </p:bgRef>
    </p:bg>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1955" b="0" i="0">
                <a:solidFill>
                  <a:srgbClr val="3F3CCF"/>
                </a:solidFill>
                <a:latin typeface="Cambria"/>
                <a:cs typeface="Cambria"/>
              </a:defRPr>
            </a:lvl1pPr>
          </a:lstStyle>
          <a:p>
            <a:endParaRPr/>
          </a:p>
        </p:txBody>
      </p:sp>
      <p:sp>
        <p:nvSpPr>
          <p:cNvPr id="3" name="Holder 3"/>
          <p:cNvSpPr>
            <a:spLocks noGrp="1"/>
          </p:cNvSpPr>
          <p:nvPr>
            <p:ph type="body" idx="1"/>
          </p:nvPr>
        </p:nvSpPr>
        <p:spPr/>
        <p:txBody>
          <a:bodyPr lIns="0" tIns="0" rIns="0" bIns="0"/>
          <a:lstStyle>
            <a:lvl1pPr>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7/10/2026</a:t>
            </a:fld>
            <a:endParaRPr lang="en-US"/>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extLst>
      <p:ext uri="{BB962C8B-B14F-4D97-AF65-F5344CB8AC3E}">
        <p14:creationId xmlns:p14="http://schemas.microsoft.com/office/powerpoint/2010/main" val="153267399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obj">
  <p:cSld name="Two Content">
    <p:bg>
      <p:bgPr>
        <a:solidFill>
          <a:schemeClr val="bg1"/>
        </a:solidFill>
        <a:effectLst/>
      </p:bgPr>
    </p:bg>
    <p:spTree>
      <p:nvGrpSpPr>
        <p:cNvPr id="1" name=""/>
        <p:cNvGrpSpPr/>
        <p:nvPr/>
      </p:nvGrpSpPr>
      <p:grpSpPr>
        <a:xfrm>
          <a:off x="0" y="0"/>
          <a:ext cx="0" cy="0"/>
          <a:chOff x="0" y="0"/>
          <a:chExt cx="0" cy="0"/>
        </a:xfrm>
      </p:grpSpPr>
      <p:sp>
        <p:nvSpPr>
          <p:cNvPr id="16" name="bg object 16"/>
          <p:cNvSpPr/>
          <p:nvPr/>
        </p:nvSpPr>
        <p:spPr>
          <a:xfrm>
            <a:off x="0" y="7601"/>
            <a:ext cx="9144000" cy="5130831"/>
          </a:xfrm>
          <a:custGeom>
            <a:avLst/>
            <a:gdLst/>
            <a:ahLst/>
            <a:cxnLst/>
            <a:rect l="l" t="t" r="r" b="b"/>
            <a:pathLst>
              <a:path w="11430000" h="6429375">
                <a:moveTo>
                  <a:pt x="11429999" y="6429374"/>
                </a:moveTo>
                <a:lnTo>
                  <a:pt x="0" y="6429374"/>
                </a:lnTo>
                <a:lnTo>
                  <a:pt x="0" y="0"/>
                </a:lnTo>
                <a:lnTo>
                  <a:pt x="11429999" y="0"/>
                </a:lnTo>
                <a:lnTo>
                  <a:pt x="11429999" y="6429374"/>
                </a:lnTo>
                <a:close/>
              </a:path>
            </a:pathLst>
          </a:custGeom>
          <a:solidFill>
            <a:srgbClr val="FAFAFF"/>
          </a:solidFill>
        </p:spPr>
        <p:txBody>
          <a:bodyPr wrap="square" lIns="0" tIns="0" rIns="0" bIns="0" rtlCol="0"/>
          <a:lstStyle/>
          <a:p>
            <a:endParaRPr sz="1436"/>
          </a:p>
        </p:txBody>
      </p:sp>
      <p:sp>
        <p:nvSpPr>
          <p:cNvPr id="2" name="Holder 2"/>
          <p:cNvSpPr>
            <a:spLocks noGrp="1"/>
          </p:cNvSpPr>
          <p:nvPr>
            <p:ph type="title"/>
          </p:nvPr>
        </p:nvSpPr>
        <p:spPr/>
        <p:txBody>
          <a:bodyPr lIns="0" tIns="0" rIns="0" bIns="0"/>
          <a:lstStyle>
            <a:lvl1pPr>
              <a:defRPr sz="1955" b="0" i="0">
                <a:solidFill>
                  <a:srgbClr val="3F3CCF"/>
                </a:solidFill>
                <a:latin typeface="Cambria"/>
                <a:cs typeface="Cambria"/>
              </a:defRPr>
            </a:lvl1pPr>
          </a:lstStyle>
          <a:p>
            <a:endParaRPr/>
          </a:p>
        </p:txBody>
      </p:sp>
      <p:sp>
        <p:nvSpPr>
          <p:cNvPr id="3" name="Holder 3"/>
          <p:cNvSpPr>
            <a:spLocks noGrp="1"/>
          </p:cNvSpPr>
          <p:nvPr>
            <p:ph sz="half" idx="2"/>
          </p:nvPr>
        </p:nvSpPr>
        <p:spPr>
          <a:xfrm>
            <a:off x="457200" y="1183005"/>
            <a:ext cx="3977640" cy="492443"/>
          </a:xfrm>
          <a:prstGeom prst="rect">
            <a:avLst/>
          </a:prstGeom>
        </p:spPr>
        <p:txBody>
          <a:bodyPr wrap="square" lIns="0" tIns="0" rIns="0" bIns="0">
            <a:spAutoFit/>
          </a:bodyPr>
          <a:lstStyle>
            <a:lvl1pPr>
              <a:defRPr/>
            </a:lvl1pPr>
          </a:lstStyle>
          <a:p>
            <a:endParaRPr/>
          </a:p>
        </p:txBody>
      </p:sp>
      <p:sp>
        <p:nvSpPr>
          <p:cNvPr id="4" name="Holder 4"/>
          <p:cNvSpPr>
            <a:spLocks noGrp="1"/>
          </p:cNvSpPr>
          <p:nvPr>
            <p:ph sz="half" idx="3"/>
          </p:nvPr>
        </p:nvSpPr>
        <p:spPr>
          <a:xfrm>
            <a:off x="4709160" y="1183005"/>
            <a:ext cx="3977640" cy="492443"/>
          </a:xfrm>
          <a:prstGeom prst="rect">
            <a:avLst/>
          </a:prstGeom>
        </p:spPr>
        <p:txBody>
          <a:bodyPr wrap="square" lIns="0" tIns="0" rIns="0" bIns="0">
            <a:spAutoFit/>
          </a:bodyPr>
          <a:lstStyle>
            <a:lvl1pPr>
              <a:defRPr/>
            </a:lvl1pPr>
          </a:lstStyle>
          <a:p>
            <a:endParaRPr/>
          </a:p>
        </p:txBody>
      </p:sp>
      <p:sp>
        <p:nvSpPr>
          <p:cNvPr id="5" name="Holder 5"/>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6" name="Holder 6"/>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7/10/2026</a:t>
            </a:fld>
            <a:endParaRPr lang="en-US"/>
          </a:p>
        </p:txBody>
      </p:sp>
      <p:sp>
        <p:nvSpPr>
          <p:cNvPr id="7" name="Holder 7"/>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extLst>
      <p:ext uri="{BB962C8B-B14F-4D97-AF65-F5344CB8AC3E}">
        <p14:creationId xmlns:p14="http://schemas.microsoft.com/office/powerpoint/2010/main" val="912593653"/>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Lst>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name="Slide 1">
    <p:bg>
      <p:bgPr>
        <a:solidFill>
          <a:srgbClr val="FFFFFF"/>
        </a:solidFill>
        <a:effectLst/>
      </p:bgPr>
    </p:bg>
    <p:spTree>
      <p:nvGrpSpPr>
        <p:cNvPr id="1" name=""/>
        <p:cNvGrpSpPr/>
        <p:nvPr/>
      </p:nvGrpSpPr>
      <p:grpSpPr>
        <a:xfrm>
          <a:off x="0" y="0"/>
          <a:ext cx="0" cy="0"/>
          <a:chOff x="0" y="0"/>
          <a:chExt cx="0" cy="0"/>
        </a:xfrm>
      </p:grpSpPr>
      <p:sp>
        <p:nvSpPr>
          <p:cNvPr id="2" name="Shape 0"/>
          <p:cNvSpPr/>
          <p:nvPr/>
        </p:nvSpPr>
        <p:spPr>
          <a:xfrm>
            <a:off x="0" y="0"/>
            <a:ext cx="4754880" cy="5143500"/>
          </a:xfrm>
          <a:prstGeom prst="rect">
            <a:avLst/>
          </a:prstGeom>
          <a:solidFill>
            <a:srgbClr val="111827"/>
          </a:solidFill>
          <a:ln w="12700">
            <a:solidFill>
              <a:srgbClr val="111827"/>
            </a:solidFill>
            <a:prstDash val="solid"/>
          </a:ln>
        </p:spPr>
        <p:txBody>
          <a:bodyPr/>
          <a:lstStyle/>
          <a:p>
            <a:endParaRPr lang="en-US"/>
          </a:p>
        </p:txBody>
      </p:sp>
      <p:sp>
        <p:nvSpPr>
          <p:cNvPr id="3" name="Shape 1"/>
          <p:cNvSpPr/>
          <p:nvPr/>
        </p:nvSpPr>
        <p:spPr>
          <a:xfrm>
            <a:off x="0" y="0"/>
            <a:ext cx="164592" cy="5143500"/>
          </a:xfrm>
          <a:prstGeom prst="rect">
            <a:avLst/>
          </a:prstGeom>
          <a:solidFill>
            <a:srgbClr val="2563EB"/>
          </a:solidFill>
          <a:ln w="12700">
            <a:solidFill>
              <a:srgbClr val="2563EB"/>
            </a:solidFill>
            <a:prstDash val="solid"/>
          </a:ln>
        </p:spPr>
        <p:txBody>
          <a:bodyPr/>
          <a:lstStyle/>
          <a:p>
            <a:endParaRPr lang="en-US"/>
          </a:p>
        </p:txBody>
      </p:sp>
      <p:sp>
        <p:nvSpPr>
          <p:cNvPr id="4" name="Shape 2"/>
          <p:cNvSpPr/>
          <p:nvPr/>
        </p:nvSpPr>
        <p:spPr>
          <a:xfrm>
            <a:off x="329184" y="219456"/>
            <a:ext cx="1417320" cy="237744"/>
          </a:xfrm>
          <a:prstGeom prst="rect">
            <a:avLst/>
          </a:prstGeom>
          <a:solidFill>
            <a:srgbClr val="2563EB"/>
          </a:solidFill>
          <a:ln w="12700">
            <a:solidFill>
              <a:srgbClr val="2563EB"/>
            </a:solidFill>
            <a:prstDash val="solid"/>
          </a:ln>
        </p:spPr>
        <p:txBody>
          <a:bodyPr/>
          <a:lstStyle/>
          <a:p>
            <a:endParaRPr lang="en-US"/>
          </a:p>
        </p:txBody>
      </p:sp>
      <p:sp>
        <p:nvSpPr>
          <p:cNvPr id="5" name="Text 3"/>
          <p:cNvSpPr/>
          <p:nvPr/>
        </p:nvSpPr>
        <p:spPr>
          <a:xfrm>
            <a:off x="329184" y="219456"/>
            <a:ext cx="1417320" cy="237744"/>
          </a:xfrm>
          <a:prstGeom prst="rect">
            <a:avLst/>
          </a:prstGeom>
          <a:noFill/>
          <a:ln/>
        </p:spPr>
        <p:txBody>
          <a:bodyPr wrap="square" lIns="0" tIns="0" rIns="0" bIns="0" rtlCol="0" anchor="ctr"/>
          <a:lstStyle/>
          <a:p>
            <a:pPr marL="0" indent="0" algn="ctr">
              <a:buNone/>
            </a:pPr>
            <a:r>
              <a:rPr lang="en-US" sz="750" b="1" kern="0" spc="100" dirty="0">
                <a:solidFill>
                  <a:srgbClr val="FFFFFF"/>
                </a:solidFill>
              </a:rPr>
              <a:t>CONFIDENTIAL</a:t>
            </a:r>
            <a:endParaRPr lang="en-US" sz="750" dirty="0"/>
          </a:p>
        </p:txBody>
      </p:sp>
      <p:sp>
        <p:nvSpPr>
          <p:cNvPr id="6" name="Text 4"/>
          <p:cNvSpPr/>
          <p:nvPr/>
        </p:nvSpPr>
        <p:spPr>
          <a:xfrm>
            <a:off x="329184" y="585216"/>
            <a:ext cx="3200400" cy="310896"/>
          </a:xfrm>
          <a:prstGeom prst="rect">
            <a:avLst/>
          </a:prstGeom>
          <a:noFill/>
          <a:ln/>
        </p:spPr>
        <p:txBody>
          <a:bodyPr wrap="square" rtlCol="0" anchor="ctr"/>
          <a:lstStyle/>
          <a:p>
            <a:pPr marL="0" indent="0">
              <a:buNone/>
            </a:pPr>
            <a:r>
              <a:rPr lang="en-US" sz="1100" kern="0" spc="600" dirty="0">
                <a:solidFill>
                  <a:srgbClr val="9CA3AF"/>
                </a:solidFill>
              </a:rPr>
              <a:t>intellocore</a:t>
            </a:r>
            <a:endParaRPr lang="en-US" sz="1100" dirty="0"/>
          </a:p>
        </p:txBody>
      </p:sp>
      <p:sp>
        <p:nvSpPr>
          <p:cNvPr id="7" name="Text 5"/>
          <p:cNvSpPr/>
          <p:nvPr/>
        </p:nvSpPr>
        <p:spPr>
          <a:xfrm>
            <a:off x="329184" y="822960"/>
            <a:ext cx="4169664" cy="1800000"/>
          </a:xfrm>
          <a:prstGeom prst="rect">
            <a:avLst/>
          </a:prstGeom>
          <a:noFill/>
          <a:ln/>
        </p:spPr>
        <p:txBody>
          <a:bodyPr wrap="square" rtlCol="0" anchor="ctr"/>
          <a:lstStyle/>
          <a:p>
            <a:pPr marL="0" indent="0">
              <a:buNone/>
            </a:pPr>
            <a:r>
              <a:rPr lang="en-US" sz="3600" b="1" dirty="0">
                <a:solidFill>
                  <a:srgbClr val="FFFFFF"/>
                </a:solidFill>
                <a:latin typeface="Calibri" pitchFamily="34" charset="0"/>
                <a:ea typeface="Calibri" pitchFamily="34" charset="-122"/>
                <a:cs typeface="Calibri" pitchFamily="34" charset="-120"/>
              </a:rPr>
              <a:t>Your next payment</a:t>
            </a:r>
            <a:endParaRPr lang="en-US" sz="3600" dirty="0"/>
          </a:p>
          <a:p>
            <a:pPr marL="0" indent="0">
              <a:buNone/>
            </a:pPr>
            <a:r>
              <a:rPr lang="en-US" sz="3600" b="1" dirty="0">
                <a:solidFill>
                  <a:srgbClr val="FFFFFF"/>
                </a:solidFill>
                <a:latin typeface="Calibri" pitchFamily="34" charset="0"/>
                <a:ea typeface="Calibri" pitchFamily="34" charset="-122"/>
                <a:cs typeface="Calibri" pitchFamily="34" charset="-120"/>
              </a:rPr>
              <a:t>failure is already</a:t>
            </a:r>
            <a:endParaRPr lang="en-US" sz="3600" dirty="0"/>
          </a:p>
          <a:p>
            <a:pPr marL="0" indent="0">
              <a:buNone/>
            </a:pPr>
            <a:r>
              <a:rPr lang="en-US" sz="3600" b="1" dirty="0">
                <a:solidFill>
                  <a:srgbClr val="FFFFFF"/>
                </a:solidFill>
                <a:latin typeface="Calibri" pitchFamily="34" charset="0"/>
                <a:ea typeface="Calibri" pitchFamily="34" charset="-122"/>
                <a:cs typeface="Calibri" pitchFamily="34" charset="-120"/>
              </a:rPr>
              <a:t>in the release.</a:t>
            </a:r>
            <a:endParaRPr lang="en-US" sz="3600" dirty="0"/>
          </a:p>
        </p:txBody>
      </p:sp>
      <p:sp>
        <p:nvSpPr>
          <p:cNvPr id="8" name="Text 6"/>
          <p:cNvSpPr/>
          <p:nvPr/>
        </p:nvSpPr>
        <p:spPr>
          <a:xfrm>
            <a:off x="329184" y="2730000"/>
            <a:ext cx="4169664" cy="475488"/>
          </a:xfrm>
          <a:prstGeom prst="rect">
            <a:avLst/>
          </a:prstGeom>
          <a:noFill/>
          <a:ln/>
        </p:spPr>
        <p:txBody>
          <a:bodyPr wrap="square" rtlCol="0" anchor="ctr"/>
          <a:lstStyle/>
          <a:p>
            <a:pPr marL="0" indent="0">
              <a:buNone/>
            </a:pPr>
            <a:r>
              <a:rPr lang="en-US" sz="1900" i="1" dirty="0">
                <a:solidFill>
                  <a:srgbClr val="DBEAFE"/>
                </a:solidFill>
                <a:latin typeface="Calibri" pitchFamily="34" charset="0"/>
                <a:ea typeface="Calibri" pitchFamily="34" charset="-122"/>
                <a:cs typeface="Calibri" pitchFamily="34" charset="-120"/>
              </a:rPr>
              <a:t>And nobody re-examined it.</a:t>
            </a:r>
            <a:endParaRPr lang="en-US" sz="1900" dirty="0"/>
          </a:p>
        </p:txBody>
      </p:sp>
      <p:sp>
        <p:nvSpPr>
          <p:cNvPr id="9" name="Text 7"/>
          <p:cNvSpPr/>
          <p:nvPr/>
        </p:nvSpPr>
        <p:spPr>
          <a:xfrm>
            <a:off x="329184" y="3300000"/>
            <a:ext cx="4169664" cy="274320"/>
          </a:xfrm>
          <a:prstGeom prst="rect">
            <a:avLst/>
          </a:prstGeom>
          <a:noFill/>
          <a:ln/>
        </p:spPr>
        <p:txBody>
          <a:bodyPr wrap="square" rtlCol="0" anchor="ctr"/>
          <a:lstStyle/>
          <a:p>
            <a:pPr marL="0" indent="0">
              <a:buNone/>
            </a:pPr>
            <a:r>
              <a:rPr lang="en-US" sz="1050" b="1" dirty="0">
                <a:solidFill>
                  <a:srgbClr val="6B7280"/>
                </a:solidFill>
              </a:rPr>
              <a:t>PruTan — The Agentic Payments Assurance Platform</a:t>
            </a:r>
            <a:endParaRPr lang="en-US" sz="1050" dirty="0"/>
          </a:p>
        </p:txBody>
      </p:sp>
      <p:sp>
        <p:nvSpPr>
          <p:cNvPr id="10" name="Text 8"/>
          <p:cNvSpPr/>
          <p:nvPr/>
        </p:nvSpPr>
        <p:spPr>
          <a:xfrm>
            <a:off x="329184" y="3620000"/>
            <a:ext cx="4169664" cy="310896"/>
          </a:xfrm>
          <a:prstGeom prst="rect">
            <a:avLst/>
          </a:prstGeom>
          <a:noFill/>
          <a:ln/>
        </p:spPr>
        <p:txBody>
          <a:bodyPr wrap="square" rtlCol="0" anchor="ctr"/>
          <a:lstStyle/>
          <a:p>
            <a:pPr marL="0" indent="0">
              <a:buNone/>
            </a:pPr>
            <a:r>
              <a:rPr lang="en-US" sz="950" dirty="0">
                <a:solidFill>
                  <a:srgbClr val="9CA3AF"/>
                </a:solidFill>
              </a:rPr>
              <a:t>Built for banks, processors &amp; fintechs that cannot afford to find out from a customer.</a:t>
            </a:r>
            <a:endParaRPr lang="en-US" sz="950" dirty="0"/>
          </a:p>
        </p:txBody>
      </p:sp>
      <p:sp>
        <p:nvSpPr>
          <p:cNvPr id="11" name="Text 9"/>
          <p:cNvSpPr/>
          <p:nvPr/>
        </p:nvSpPr>
        <p:spPr>
          <a:xfrm>
            <a:off x="329184" y="3950000"/>
            <a:ext cx="4169664" cy="256032"/>
          </a:xfrm>
          <a:prstGeom prst="rect">
            <a:avLst/>
          </a:prstGeom>
          <a:noFill/>
          <a:ln/>
        </p:spPr>
        <p:txBody>
          <a:bodyPr wrap="square" rtlCol="0" anchor="ctr"/>
          <a:lstStyle/>
          <a:p>
            <a:pPr marL="0" indent="0">
              <a:buNone/>
            </a:pPr>
            <a:r>
              <a:rPr lang="en-US" sz="900" i="1" dirty="0">
                <a:solidFill>
                  <a:srgbClr val="9CA3AF"/>
                </a:solidFill>
              </a:rPr>
              <a:t>From Uncertainty to Reliability. From Doubt to Trust.</a:t>
            </a:r>
            <a:endParaRPr lang="en-US" sz="900" dirty="0"/>
          </a:p>
        </p:txBody>
      </p:sp>
      <p:sp>
        <p:nvSpPr>
          <p:cNvPr id="12" name="Text 10"/>
          <p:cNvSpPr/>
          <p:nvPr/>
        </p:nvSpPr>
        <p:spPr>
          <a:xfrm>
            <a:off x="4937760" y="219456"/>
            <a:ext cx="4023360" cy="3474720"/>
          </a:xfrm>
          <a:prstGeom prst="rect">
            <a:avLst/>
          </a:prstGeom>
          <a:noFill/>
          <a:ln/>
        </p:spPr>
        <p:txBody>
          <a:bodyPr wrap="square" rtlCol="0" anchor="ctr"/>
          <a:lstStyle/>
          <a:p>
            <a:pPr marL="0" indent="0">
              <a:buNone/>
            </a:pPr>
            <a:r>
              <a:rPr lang="en-US" sz="4000" b="1" dirty="0">
                <a:solidFill>
                  <a:srgbClr val="111827"/>
                </a:solidFill>
                <a:latin typeface="Calibri" pitchFamily="34" charset="0"/>
                <a:ea typeface="Calibri" pitchFamily="34" charset="-122"/>
                <a:cs typeface="Calibri" pitchFamily="34" charset="-120"/>
              </a:rPr>
              <a:t>Agentic</a:t>
            </a:r>
            <a:endParaRPr lang="en-US" sz="4000" dirty="0"/>
          </a:p>
          <a:p>
            <a:pPr marL="0" indent="0">
              <a:buNone/>
            </a:pPr>
            <a:r>
              <a:rPr lang="en-US" sz="4000" b="1" dirty="0">
                <a:solidFill>
                  <a:srgbClr val="111827"/>
                </a:solidFill>
                <a:latin typeface="Calibri" pitchFamily="34" charset="0"/>
                <a:ea typeface="Calibri" pitchFamily="34" charset="-122"/>
                <a:cs typeface="Calibri" pitchFamily="34" charset="-120"/>
              </a:rPr>
              <a:t>Payments</a:t>
            </a:r>
            <a:endParaRPr lang="en-US" sz="4000" dirty="0"/>
          </a:p>
          <a:p>
            <a:pPr marL="0" indent="0">
              <a:buNone/>
            </a:pPr>
            <a:r>
              <a:rPr lang="en-US" sz="4000" b="1" dirty="0">
                <a:solidFill>
                  <a:srgbClr val="111827"/>
                </a:solidFill>
                <a:latin typeface="Calibri" pitchFamily="34" charset="0"/>
                <a:ea typeface="Calibri" pitchFamily="34" charset="-122"/>
                <a:cs typeface="Calibri" pitchFamily="34" charset="-120"/>
              </a:rPr>
              <a:t>Assurance</a:t>
            </a:r>
            <a:endParaRPr lang="en-US" sz="4000" dirty="0"/>
          </a:p>
          <a:p>
            <a:pPr marL="0" indent="0">
              <a:buNone/>
            </a:pPr>
            <a:r>
              <a:rPr lang="en-US" sz="4000" b="1" dirty="0">
                <a:solidFill>
                  <a:srgbClr val="111827"/>
                </a:solidFill>
                <a:latin typeface="Calibri" pitchFamily="34" charset="0"/>
                <a:ea typeface="Calibri" pitchFamily="34" charset="-122"/>
                <a:cs typeface="Calibri" pitchFamily="34" charset="-120"/>
              </a:rPr>
              <a:t>Platform</a:t>
            </a:r>
            <a:endParaRPr lang="en-US" sz="4000" dirty="0"/>
          </a:p>
        </p:txBody>
      </p:sp>
      <p:sp>
        <p:nvSpPr>
          <p:cNvPr id="13" name="Shape 11"/>
          <p:cNvSpPr/>
          <p:nvPr/>
        </p:nvSpPr>
        <p:spPr>
          <a:xfrm>
            <a:off x="4937760" y="3822192"/>
            <a:ext cx="4005072" cy="36576"/>
          </a:xfrm>
          <a:prstGeom prst="rect">
            <a:avLst/>
          </a:prstGeom>
          <a:solidFill>
            <a:srgbClr val="E5E7EB"/>
          </a:solidFill>
          <a:ln w="12700">
            <a:solidFill>
              <a:srgbClr val="E5E7EB"/>
            </a:solidFill>
            <a:prstDash val="solid"/>
          </a:ln>
        </p:spPr>
        <p:txBody>
          <a:bodyPr/>
          <a:lstStyle/>
          <a:p>
            <a:endParaRPr lang="en-US"/>
          </a:p>
        </p:txBody>
      </p:sp>
      <p:sp>
        <p:nvSpPr>
          <p:cNvPr id="14" name="Text 12"/>
          <p:cNvSpPr/>
          <p:nvPr/>
        </p:nvSpPr>
        <p:spPr>
          <a:xfrm>
            <a:off x="4937760" y="3895344"/>
            <a:ext cx="4005072" cy="256032"/>
          </a:xfrm>
          <a:prstGeom prst="rect">
            <a:avLst/>
          </a:prstGeom>
          <a:noFill/>
          <a:ln/>
        </p:spPr>
        <p:txBody>
          <a:bodyPr wrap="square" rtlCol="0" anchor="ctr"/>
          <a:lstStyle/>
          <a:p>
            <a:pPr marL="0" indent="0">
              <a:buNone/>
            </a:pPr>
            <a:r>
              <a:rPr lang="en-US" sz="850" dirty="0">
                <a:solidFill>
                  <a:srgbClr val="6B7280"/>
                </a:solidFill>
              </a:rPr>
              <a:t>IntelloCore Pte Ltd  ·  Singapore  ·  prutan.com  ·  info@intellocore.com  ·  June 2026</a:t>
            </a:r>
            <a:endParaRPr lang="en-US" sz="850" dirty="0"/>
          </a:p>
        </p:txBody>
      </p:sp>
      <p:pic>
        <p:nvPicPr>
          <p:cNvPr id="15" name="object 2">
            <a:extLst>
              <a:ext uri="{FF2B5EF4-FFF2-40B4-BE49-F238E27FC236}">
                <a16:creationId xmlns:a16="http://schemas.microsoft.com/office/drawing/2014/main" id="{99532FAE-C3F1-1E26-0CDF-35C0CEE3EABF}"/>
              </a:ext>
            </a:extLst>
          </p:cNvPr>
          <p:cNvPicPr/>
          <p:nvPr/>
        </p:nvPicPr>
        <p:blipFill>
          <a:blip r:embed="rId3" cstate="print"/>
          <a:stretch>
            <a:fillRect/>
          </a:stretch>
        </p:blipFill>
        <p:spPr>
          <a:xfrm>
            <a:off x="8638658" y="91440"/>
            <a:ext cx="342055" cy="319251"/>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E017381-A2EB-9D30-FD2B-FE4636F7F6A8}"/>
            </a:ext>
          </a:extLst>
        </p:cNvPr>
        <p:cNvGrpSpPr/>
        <p:nvPr/>
      </p:nvGrpSpPr>
      <p:grpSpPr>
        <a:xfrm>
          <a:off x="0" y="0"/>
          <a:ext cx="0" cy="0"/>
          <a:chOff x="0" y="0"/>
          <a:chExt cx="0" cy="0"/>
        </a:xfrm>
      </p:grpSpPr>
      <p:sp>
        <p:nvSpPr>
          <p:cNvPr id="2" name="Rectangle 1"/>
          <p:cNvSpPr/>
          <p:nvPr/>
        </p:nvSpPr>
        <p:spPr>
          <a:xfrm>
            <a:off x="0" y="0"/>
            <a:ext cx="9144000" cy="722376"/>
          </a:xfrm>
          <a:prstGeom prst="rect">
            <a:avLst/>
          </a:prstGeom>
          <a:solidFill>
            <a:srgbClr val="0F1F3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3" name="TextBox 2"/>
          <p:cNvSpPr txBox="1"/>
          <p:nvPr/>
        </p:nvSpPr>
        <p:spPr>
          <a:xfrm>
            <a:off x="274320" y="91440"/>
            <a:ext cx="8595360" cy="365760"/>
          </a:xfrm>
          <a:prstGeom prst="rect">
            <a:avLst/>
          </a:prstGeom>
          <a:noFill/>
        </p:spPr>
        <p:txBody>
          <a:bodyPr wrap="square" lIns="0" tIns="0" rIns="0" bIns="0" anchor="t">
            <a:spAutoFit/>
          </a:bodyPr>
          <a:lstStyle/>
          <a:p>
            <a:pPr algn="l">
              <a:lnSpc>
                <a:spcPct val="115000"/>
              </a:lnSpc>
            </a:pPr>
            <a:r>
              <a:rPr sz="1100" b="0">
                <a:solidFill>
                  <a:srgbClr val="A0AEC0"/>
                </a:solidFill>
                <a:latin typeface="Calibri"/>
              </a:rPr>
              <a:t>ENGINE  </a:t>
            </a:r>
            <a:r>
              <a:rPr sz="1800" b="1">
                <a:solidFill>
                  <a:srgbClr val="FFFFFF"/>
                </a:solidFill>
                <a:latin typeface="Calibri"/>
              </a:rPr>
              <a:t>PruTan — Powered By WISO</a:t>
            </a:r>
          </a:p>
        </p:txBody>
      </p:sp>
      <p:sp>
        <p:nvSpPr>
          <p:cNvPr id="4" name="TextBox 3"/>
          <p:cNvSpPr txBox="1"/>
          <p:nvPr/>
        </p:nvSpPr>
        <p:spPr>
          <a:xfrm>
            <a:off x="274320" y="457200"/>
            <a:ext cx="8595360" cy="228600"/>
          </a:xfrm>
          <a:prstGeom prst="rect">
            <a:avLst/>
          </a:prstGeom>
          <a:noFill/>
        </p:spPr>
        <p:txBody>
          <a:bodyPr wrap="square" lIns="0" tIns="0" rIns="0" bIns="0" anchor="t">
            <a:spAutoFit/>
          </a:bodyPr>
          <a:lstStyle/>
          <a:p>
            <a:pPr algn="l">
              <a:lnSpc>
                <a:spcPct val="115000"/>
              </a:lnSpc>
            </a:pPr>
            <a:r>
              <a:rPr sz="1000" b="0" dirty="0">
                <a:solidFill>
                  <a:srgbClr val="CBD5E0"/>
                </a:solidFill>
                <a:latin typeface="Calibri"/>
              </a:rPr>
              <a:t>From plain-English intent to executable, payment-native validation — agentic, protocol-aware, continuous.</a:t>
            </a:r>
          </a:p>
        </p:txBody>
      </p:sp>
      <p:sp>
        <p:nvSpPr>
          <p:cNvPr id="5" name="TextBox 4"/>
          <p:cNvSpPr txBox="1"/>
          <p:nvPr/>
        </p:nvSpPr>
        <p:spPr>
          <a:xfrm>
            <a:off x="155448" y="841248"/>
            <a:ext cx="8229600" cy="201168"/>
          </a:xfrm>
          <a:prstGeom prst="rect">
            <a:avLst/>
          </a:prstGeom>
          <a:noFill/>
        </p:spPr>
        <p:txBody>
          <a:bodyPr wrap="square" lIns="0" tIns="0" rIns="0" bIns="0" anchor="t">
            <a:spAutoFit/>
          </a:bodyPr>
          <a:lstStyle/>
          <a:p>
            <a:pPr algn="l">
              <a:lnSpc>
                <a:spcPct val="115000"/>
              </a:lnSpc>
            </a:pPr>
            <a:r>
              <a:rPr sz="1200" b="1">
                <a:solidFill>
                  <a:srgbClr val="0F1F3D"/>
                </a:solidFill>
                <a:latin typeface="Calibri"/>
              </a:rPr>
              <a:t>How PruTan Works</a:t>
            </a:r>
          </a:p>
        </p:txBody>
      </p:sp>
      <p:sp>
        <p:nvSpPr>
          <p:cNvPr id="6" name="Rectangle 5"/>
          <p:cNvSpPr/>
          <p:nvPr/>
        </p:nvSpPr>
        <p:spPr>
          <a:xfrm>
            <a:off x="155448" y="1097280"/>
            <a:ext cx="1376172" cy="548640"/>
          </a:xfrm>
          <a:prstGeom prst="rect">
            <a:avLst/>
          </a:prstGeom>
          <a:solidFill>
            <a:srgbClr val="FFFFFF"/>
          </a:solidFill>
          <a:ln w="6350">
            <a:solidFill>
              <a:srgbClr val="DDE3ED"/>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7" name="Rectangle 6"/>
          <p:cNvSpPr/>
          <p:nvPr/>
        </p:nvSpPr>
        <p:spPr>
          <a:xfrm>
            <a:off x="155448" y="1097280"/>
            <a:ext cx="36576" cy="548640"/>
          </a:xfrm>
          <a:prstGeom prst="rect">
            <a:avLst/>
          </a:prstGeom>
          <a:solidFill>
            <a:srgbClr val="2563E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8" name="TextBox 7"/>
          <p:cNvSpPr txBox="1"/>
          <p:nvPr/>
        </p:nvSpPr>
        <p:spPr>
          <a:xfrm>
            <a:off x="246888" y="1152144"/>
            <a:ext cx="274320" cy="164592"/>
          </a:xfrm>
          <a:prstGeom prst="rect">
            <a:avLst/>
          </a:prstGeom>
          <a:noFill/>
        </p:spPr>
        <p:txBody>
          <a:bodyPr wrap="square" lIns="0" tIns="0" rIns="0" bIns="0" anchor="t">
            <a:spAutoFit/>
          </a:bodyPr>
          <a:lstStyle/>
          <a:p>
            <a:pPr algn="l">
              <a:lnSpc>
                <a:spcPct val="115000"/>
              </a:lnSpc>
            </a:pPr>
            <a:r>
              <a:rPr sz="900" b="1">
                <a:solidFill>
                  <a:srgbClr val="1A56DB"/>
                </a:solidFill>
                <a:latin typeface="Calibri"/>
              </a:rPr>
              <a:t>01</a:t>
            </a:r>
          </a:p>
        </p:txBody>
      </p:sp>
      <p:sp>
        <p:nvSpPr>
          <p:cNvPr id="9" name="TextBox 8"/>
          <p:cNvSpPr txBox="1"/>
          <p:nvPr/>
        </p:nvSpPr>
        <p:spPr>
          <a:xfrm>
            <a:off x="521208" y="1143000"/>
            <a:ext cx="1289304" cy="182880"/>
          </a:xfrm>
          <a:prstGeom prst="rect">
            <a:avLst/>
          </a:prstGeom>
          <a:noFill/>
        </p:spPr>
        <p:txBody>
          <a:bodyPr wrap="square" lIns="0" tIns="0" rIns="0" bIns="0" anchor="t">
            <a:spAutoFit/>
          </a:bodyPr>
          <a:lstStyle/>
          <a:p>
            <a:pPr algn="l">
              <a:lnSpc>
                <a:spcPct val="115000"/>
              </a:lnSpc>
            </a:pPr>
            <a:r>
              <a:rPr sz="1050" b="1" dirty="0">
                <a:solidFill>
                  <a:srgbClr val="0F1F3D"/>
                </a:solidFill>
                <a:latin typeface="Calibri"/>
              </a:rPr>
              <a:t>You Type</a:t>
            </a:r>
          </a:p>
        </p:txBody>
      </p:sp>
      <p:sp>
        <p:nvSpPr>
          <p:cNvPr id="10" name="TextBox 9"/>
          <p:cNvSpPr txBox="1"/>
          <p:nvPr/>
        </p:nvSpPr>
        <p:spPr>
          <a:xfrm>
            <a:off x="246888" y="1353312"/>
            <a:ext cx="1554480" cy="141642"/>
          </a:xfrm>
          <a:prstGeom prst="rect">
            <a:avLst/>
          </a:prstGeom>
          <a:noFill/>
        </p:spPr>
        <p:txBody>
          <a:bodyPr wrap="square" lIns="0" tIns="0" rIns="0" bIns="0" anchor="t">
            <a:spAutoFit/>
          </a:bodyPr>
          <a:lstStyle/>
          <a:p>
            <a:pPr algn="l">
              <a:lnSpc>
                <a:spcPct val="115000"/>
              </a:lnSpc>
            </a:pPr>
            <a:r>
              <a:rPr sz="850" b="0" dirty="0">
                <a:solidFill>
                  <a:srgbClr val="4A5568"/>
                </a:solidFill>
                <a:latin typeface="Calibri"/>
              </a:rPr>
              <a:t>“create a purchase request”</a:t>
            </a:r>
          </a:p>
        </p:txBody>
      </p:sp>
      <p:sp>
        <p:nvSpPr>
          <p:cNvPr id="12" name="Rectangle 11"/>
          <p:cNvSpPr/>
          <p:nvPr/>
        </p:nvSpPr>
        <p:spPr>
          <a:xfrm>
            <a:off x="1920240" y="1097280"/>
            <a:ext cx="1559052" cy="548640"/>
          </a:xfrm>
          <a:prstGeom prst="rect">
            <a:avLst/>
          </a:prstGeom>
          <a:solidFill>
            <a:srgbClr val="FFFFFF"/>
          </a:solidFill>
          <a:ln w="6350">
            <a:solidFill>
              <a:srgbClr val="DDE3ED"/>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13" name="Rectangle 12"/>
          <p:cNvSpPr/>
          <p:nvPr/>
        </p:nvSpPr>
        <p:spPr>
          <a:xfrm>
            <a:off x="1920240" y="1097280"/>
            <a:ext cx="36576" cy="548640"/>
          </a:xfrm>
          <a:prstGeom prst="rect">
            <a:avLst/>
          </a:prstGeom>
          <a:solidFill>
            <a:srgbClr val="2563E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14" name="TextBox 13"/>
          <p:cNvSpPr txBox="1"/>
          <p:nvPr/>
        </p:nvSpPr>
        <p:spPr>
          <a:xfrm>
            <a:off x="2011680" y="1152144"/>
            <a:ext cx="274320" cy="164592"/>
          </a:xfrm>
          <a:prstGeom prst="rect">
            <a:avLst/>
          </a:prstGeom>
          <a:noFill/>
        </p:spPr>
        <p:txBody>
          <a:bodyPr wrap="square" lIns="0" tIns="0" rIns="0" bIns="0" anchor="t">
            <a:spAutoFit/>
          </a:bodyPr>
          <a:lstStyle/>
          <a:p>
            <a:pPr algn="l">
              <a:lnSpc>
                <a:spcPct val="115000"/>
              </a:lnSpc>
            </a:pPr>
            <a:r>
              <a:rPr sz="900" b="1">
                <a:solidFill>
                  <a:srgbClr val="1A56DB"/>
                </a:solidFill>
                <a:latin typeface="Calibri"/>
              </a:rPr>
              <a:t>02</a:t>
            </a:r>
          </a:p>
        </p:txBody>
      </p:sp>
      <p:sp>
        <p:nvSpPr>
          <p:cNvPr id="15" name="TextBox 14"/>
          <p:cNvSpPr txBox="1"/>
          <p:nvPr/>
        </p:nvSpPr>
        <p:spPr>
          <a:xfrm>
            <a:off x="2286000" y="1143000"/>
            <a:ext cx="1289304" cy="182880"/>
          </a:xfrm>
          <a:prstGeom prst="rect">
            <a:avLst/>
          </a:prstGeom>
          <a:noFill/>
        </p:spPr>
        <p:txBody>
          <a:bodyPr wrap="square" lIns="0" tIns="0" rIns="0" bIns="0" anchor="t">
            <a:spAutoFit/>
          </a:bodyPr>
          <a:lstStyle/>
          <a:p>
            <a:pPr algn="l">
              <a:lnSpc>
                <a:spcPct val="115000"/>
              </a:lnSpc>
            </a:pPr>
            <a:r>
              <a:rPr sz="1050" b="1" dirty="0">
                <a:solidFill>
                  <a:srgbClr val="0F1F3D"/>
                </a:solidFill>
                <a:latin typeface="Calibri"/>
              </a:rPr>
              <a:t>Understand</a:t>
            </a:r>
          </a:p>
        </p:txBody>
      </p:sp>
      <p:sp>
        <p:nvSpPr>
          <p:cNvPr id="16" name="TextBox 15"/>
          <p:cNvSpPr txBox="1"/>
          <p:nvPr/>
        </p:nvSpPr>
        <p:spPr>
          <a:xfrm>
            <a:off x="2011680" y="1353312"/>
            <a:ext cx="1554480" cy="274320"/>
          </a:xfrm>
          <a:prstGeom prst="rect">
            <a:avLst/>
          </a:prstGeom>
          <a:noFill/>
        </p:spPr>
        <p:txBody>
          <a:bodyPr wrap="square" lIns="0" tIns="0" rIns="0" bIns="0" anchor="t">
            <a:spAutoFit/>
          </a:bodyPr>
          <a:lstStyle/>
          <a:p>
            <a:pPr algn="l">
              <a:lnSpc>
                <a:spcPct val="115000"/>
              </a:lnSpc>
            </a:pPr>
            <a:r>
              <a:rPr sz="850" b="0" dirty="0">
                <a:solidFill>
                  <a:srgbClr val="4A5568"/>
                </a:solidFill>
                <a:latin typeface="Calibri"/>
              </a:rPr>
              <a:t>Extract goal, intent &amp; constraints</a:t>
            </a:r>
          </a:p>
        </p:txBody>
      </p:sp>
      <p:sp>
        <p:nvSpPr>
          <p:cNvPr id="18" name="Rectangle 17"/>
          <p:cNvSpPr/>
          <p:nvPr/>
        </p:nvSpPr>
        <p:spPr>
          <a:xfrm>
            <a:off x="3895344" y="1097280"/>
            <a:ext cx="1225296" cy="548640"/>
          </a:xfrm>
          <a:prstGeom prst="rect">
            <a:avLst/>
          </a:prstGeom>
          <a:solidFill>
            <a:srgbClr val="FFFFFF"/>
          </a:solidFill>
          <a:ln w="6350">
            <a:solidFill>
              <a:srgbClr val="DDE3ED"/>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19" name="Rectangle 18"/>
          <p:cNvSpPr/>
          <p:nvPr/>
        </p:nvSpPr>
        <p:spPr>
          <a:xfrm>
            <a:off x="3888486" y="1088136"/>
            <a:ext cx="36576" cy="548640"/>
          </a:xfrm>
          <a:prstGeom prst="rect">
            <a:avLst/>
          </a:prstGeom>
          <a:solidFill>
            <a:srgbClr val="2563E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20" name="TextBox 19"/>
          <p:cNvSpPr txBox="1"/>
          <p:nvPr/>
        </p:nvSpPr>
        <p:spPr>
          <a:xfrm>
            <a:off x="3945636" y="1160611"/>
            <a:ext cx="274320" cy="164592"/>
          </a:xfrm>
          <a:prstGeom prst="rect">
            <a:avLst/>
          </a:prstGeom>
          <a:noFill/>
        </p:spPr>
        <p:txBody>
          <a:bodyPr wrap="square" lIns="0" tIns="0" rIns="0" bIns="0" anchor="t">
            <a:spAutoFit/>
          </a:bodyPr>
          <a:lstStyle/>
          <a:p>
            <a:pPr algn="l">
              <a:lnSpc>
                <a:spcPct val="115000"/>
              </a:lnSpc>
            </a:pPr>
            <a:r>
              <a:rPr sz="900" b="1" dirty="0">
                <a:solidFill>
                  <a:srgbClr val="1A56DB"/>
                </a:solidFill>
                <a:latin typeface="Calibri"/>
              </a:rPr>
              <a:t>03</a:t>
            </a:r>
          </a:p>
        </p:txBody>
      </p:sp>
      <p:sp>
        <p:nvSpPr>
          <p:cNvPr id="21" name="TextBox 20"/>
          <p:cNvSpPr txBox="1"/>
          <p:nvPr/>
        </p:nvSpPr>
        <p:spPr>
          <a:xfrm>
            <a:off x="4050792" y="1143000"/>
            <a:ext cx="1289304" cy="174920"/>
          </a:xfrm>
          <a:prstGeom prst="rect">
            <a:avLst/>
          </a:prstGeom>
          <a:noFill/>
        </p:spPr>
        <p:txBody>
          <a:bodyPr wrap="square" lIns="0" tIns="0" rIns="0" bIns="0" anchor="t">
            <a:spAutoFit/>
          </a:bodyPr>
          <a:lstStyle/>
          <a:p>
            <a:pPr algn="l">
              <a:lnSpc>
                <a:spcPct val="115000"/>
              </a:lnSpc>
            </a:pPr>
            <a:r>
              <a:rPr lang="en-US" sz="1050" b="1" dirty="0">
                <a:solidFill>
                  <a:srgbClr val="0F1F3D"/>
                </a:solidFill>
                <a:latin typeface="Calibri"/>
              </a:rPr>
              <a:t>  </a:t>
            </a:r>
            <a:r>
              <a:rPr sz="1050" b="1" dirty="0">
                <a:solidFill>
                  <a:srgbClr val="0F1F3D"/>
                </a:solidFill>
                <a:latin typeface="Calibri"/>
              </a:rPr>
              <a:t>Plan Tasks</a:t>
            </a:r>
          </a:p>
        </p:txBody>
      </p:sp>
      <p:sp>
        <p:nvSpPr>
          <p:cNvPr id="22" name="TextBox 21"/>
          <p:cNvSpPr txBox="1"/>
          <p:nvPr/>
        </p:nvSpPr>
        <p:spPr>
          <a:xfrm>
            <a:off x="3950208" y="1335024"/>
            <a:ext cx="1110996" cy="141642"/>
          </a:xfrm>
          <a:prstGeom prst="rect">
            <a:avLst/>
          </a:prstGeom>
          <a:noFill/>
        </p:spPr>
        <p:txBody>
          <a:bodyPr wrap="square" lIns="0" tIns="0" rIns="0" bIns="0" anchor="t">
            <a:spAutoFit/>
          </a:bodyPr>
          <a:lstStyle/>
          <a:p>
            <a:pPr algn="l">
              <a:lnSpc>
                <a:spcPct val="115000"/>
              </a:lnSpc>
            </a:pPr>
            <a:r>
              <a:rPr sz="850" b="0" dirty="0">
                <a:solidFill>
                  <a:srgbClr val="4A5568"/>
                </a:solidFill>
                <a:latin typeface="Calibri"/>
              </a:rPr>
              <a:t>Break into ordered steps</a:t>
            </a:r>
          </a:p>
        </p:txBody>
      </p:sp>
      <p:grpSp>
        <p:nvGrpSpPr>
          <p:cNvPr id="82" name="Group 81">
            <a:extLst>
              <a:ext uri="{FF2B5EF4-FFF2-40B4-BE49-F238E27FC236}">
                <a16:creationId xmlns:a16="http://schemas.microsoft.com/office/drawing/2014/main" id="{04C30FA5-B892-B129-19A3-13675888310A}"/>
              </a:ext>
            </a:extLst>
          </p:cNvPr>
          <p:cNvGrpSpPr/>
          <p:nvPr/>
        </p:nvGrpSpPr>
        <p:grpSpPr>
          <a:xfrm>
            <a:off x="5481741" y="1115568"/>
            <a:ext cx="1655064" cy="548640"/>
            <a:chOff x="5449824" y="1097280"/>
            <a:chExt cx="1655064" cy="548640"/>
          </a:xfrm>
        </p:grpSpPr>
        <p:sp>
          <p:nvSpPr>
            <p:cNvPr id="24" name="Rectangle 23"/>
            <p:cNvSpPr/>
            <p:nvPr/>
          </p:nvSpPr>
          <p:spPr>
            <a:xfrm>
              <a:off x="5449824" y="1097280"/>
              <a:ext cx="1280160" cy="548640"/>
            </a:xfrm>
            <a:prstGeom prst="rect">
              <a:avLst/>
            </a:prstGeom>
            <a:solidFill>
              <a:srgbClr val="FFFFFF"/>
            </a:solidFill>
            <a:ln w="6350">
              <a:solidFill>
                <a:srgbClr val="DDE3ED"/>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25" name="Rectangle 24"/>
            <p:cNvSpPr/>
            <p:nvPr/>
          </p:nvSpPr>
          <p:spPr>
            <a:xfrm>
              <a:off x="5449824" y="1097280"/>
              <a:ext cx="36576" cy="548640"/>
            </a:xfrm>
            <a:prstGeom prst="rect">
              <a:avLst/>
            </a:prstGeom>
            <a:solidFill>
              <a:srgbClr val="2563E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26" name="TextBox 25"/>
            <p:cNvSpPr txBox="1"/>
            <p:nvPr/>
          </p:nvSpPr>
          <p:spPr>
            <a:xfrm>
              <a:off x="5541264" y="1152144"/>
              <a:ext cx="274320" cy="164592"/>
            </a:xfrm>
            <a:prstGeom prst="rect">
              <a:avLst/>
            </a:prstGeom>
            <a:noFill/>
          </p:spPr>
          <p:txBody>
            <a:bodyPr wrap="square" lIns="0" tIns="0" rIns="0" bIns="0" anchor="t">
              <a:spAutoFit/>
            </a:bodyPr>
            <a:lstStyle/>
            <a:p>
              <a:pPr algn="l">
                <a:lnSpc>
                  <a:spcPct val="115000"/>
                </a:lnSpc>
              </a:pPr>
              <a:r>
                <a:rPr sz="900" b="1" dirty="0">
                  <a:solidFill>
                    <a:srgbClr val="1A56DB"/>
                  </a:solidFill>
                  <a:latin typeface="Calibri"/>
                </a:rPr>
                <a:t>04</a:t>
              </a:r>
            </a:p>
          </p:txBody>
        </p:sp>
        <p:sp>
          <p:nvSpPr>
            <p:cNvPr id="27" name="TextBox 26"/>
            <p:cNvSpPr txBox="1"/>
            <p:nvPr/>
          </p:nvSpPr>
          <p:spPr>
            <a:xfrm>
              <a:off x="5815584" y="1143000"/>
              <a:ext cx="1289304" cy="182880"/>
            </a:xfrm>
            <a:prstGeom prst="rect">
              <a:avLst/>
            </a:prstGeom>
            <a:noFill/>
          </p:spPr>
          <p:txBody>
            <a:bodyPr wrap="square" lIns="0" tIns="0" rIns="0" bIns="0" anchor="t">
              <a:spAutoFit/>
            </a:bodyPr>
            <a:lstStyle/>
            <a:p>
              <a:pPr algn="l">
                <a:lnSpc>
                  <a:spcPct val="115000"/>
                </a:lnSpc>
              </a:pPr>
              <a:r>
                <a:rPr sz="1050" b="1" dirty="0">
                  <a:solidFill>
                    <a:srgbClr val="0F1F3D"/>
                  </a:solidFill>
                  <a:latin typeface="Calibri"/>
                </a:rPr>
                <a:t>Execute</a:t>
              </a:r>
            </a:p>
          </p:txBody>
        </p:sp>
        <p:sp>
          <p:nvSpPr>
            <p:cNvPr id="28" name="TextBox 27"/>
            <p:cNvSpPr txBox="1"/>
            <p:nvPr/>
          </p:nvSpPr>
          <p:spPr>
            <a:xfrm>
              <a:off x="5541264" y="1353312"/>
              <a:ext cx="1124712" cy="141642"/>
            </a:xfrm>
            <a:prstGeom prst="rect">
              <a:avLst/>
            </a:prstGeom>
            <a:noFill/>
          </p:spPr>
          <p:txBody>
            <a:bodyPr wrap="square" lIns="0" tIns="0" rIns="0" bIns="0" anchor="t">
              <a:spAutoFit/>
            </a:bodyPr>
            <a:lstStyle/>
            <a:p>
              <a:pPr algn="l">
                <a:lnSpc>
                  <a:spcPct val="115000"/>
                </a:lnSpc>
              </a:pPr>
              <a:r>
                <a:rPr sz="850" b="0" dirty="0">
                  <a:solidFill>
                    <a:srgbClr val="4A5568"/>
                  </a:solidFill>
                  <a:latin typeface="Calibri"/>
                </a:rPr>
                <a:t>Run steps autonomously</a:t>
              </a:r>
            </a:p>
          </p:txBody>
        </p:sp>
      </p:grpSp>
      <p:grpSp>
        <p:nvGrpSpPr>
          <p:cNvPr id="83" name="Group 82">
            <a:extLst>
              <a:ext uri="{FF2B5EF4-FFF2-40B4-BE49-F238E27FC236}">
                <a16:creationId xmlns:a16="http://schemas.microsoft.com/office/drawing/2014/main" id="{01D628E6-6B82-3988-8FA2-D5C842E86653}"/>
              </a:ext>
            </a:extLst>
          </p:cNvPr>
          <p:cNvGrpSpPr/>
          <p:nvPr/>
        </p:nvGrpSpPr>
        <p:grpSpPr>
          <a:xfrm>
            <a:off x="1546370" y="1253785"/>
            <a:ext cx="5622526" cy="226359"/>
            <a:chOff x="1563624" y="1270000"/>
            <a:chExt cx="5622526" cy="210567"/>
          </a:xfrm>
        </p:grpSpPr>
        <p:sp>
          <p:nvSpPr>
            <p:cNvPr id="11" name="Right Arrow 10"/>
            <p:cNvSpPr/>
            <p:nvPr/>
          </p:nvSpPr>
          <p:spPr>
            <a:xfrm>
              <a:off x="1563624" y="1270000"/>
              <a:ext cx="366776" cy="183219"/>
            </a:xfrm>
            <a:prstGeom prst="rightArrow">
              <a:avLst/>
            </a:prstGeom>
            <a:solidFill>
              <a:srgbClr val="2563E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17" name="Right Arrow 16"/>
            <p:cNvSpPr/>
            <p:nvPr/>
          </p:nvSpPr>
          <p:spPr>
            <a:xfrm>
              <a:off x="3529542" y="1286769"/>
              <a:ext cx="361230" cy="169662"/>
            </a:xfrm>
            <a:prstGeom prst="rightArrow">
              <a:avLst/>
            </a:prstGeom>
            <a:solidFill>
              <a:srgbClr val="2563E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23" name="Right Arrow 22"/>
            <p:cNvSpPr/>
            <p:nvPr/>
          </p:nvSpPr>
          <p:spPr>
            <a:xfrm>
              <a:off x="5174196" y="1284140"/>
              <a:ext cx="305005" cy="174920"/>
            </a:xfrm>
            <a:prstGeom prst="rightArrow">
              <a:avLst/>
            </a:prstGeom>
            <a:solidFill>
              <a:srgbClr val="2563E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29" name="Right Arrow 28"/>
            <p:cNvSpPr/>
            <p:nvPr/>
          </p:nvSpPr>
          <p:spPr>
            <a:xfrm>
              <a:off x="6815667" y="1305647"/>
              <a:ext cx="370483" cy="174920"/>
            </a:xfrm>
            <a:prstGeom prst="rightArrow">
              <a:avLst/>
            </a:prstGeom>
            <a:solidFill>
              <a:srgbClr val="2563E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grpSp>
      <p:sp>
        <p:nvSpPr>
          <p:cNvPr id="30" name="Rectangle 29"/>
          <p:cNvSpPr/>
          <p:nvPr/>
        </p:nvSpPr>
        <p:spPr>
          <a:xfrm>
            <a:off x="7214616" y="1097280"/>
            <a:ext cx="1408176" cy="548640"/>
          </a:xfrm>
          <a:prstGeom prst="rect">
            <a:avLst/>
          </a:prstGeom>
          <a:solidFill>
            <a:srgbClr val="FFFFFF"/>
          </a:solidFill>
          <a:ln w="6350">
            <a:solidFill>
              <a:srgbClr val="DDE3ED"/>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31" name="Rectangle 30"/>
          <p:cNvSpPr/>
          <p:nvPr/>
        </p:nvSpPr>
        <p:spPr>
          <a:xfrm>
            <a:off x="7214616" y="1097280"/>
            <a:ext cx="36576" cy="548640"/>
          </a:xfrm>
          <a:prstGeom prst="rect">
            <a:avLst/>
          </a:prstGeom>
          <a:solidFill>
            <a:srgbClr val="2563E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32" name="TextBox 31"/>
          <p:cNvSpPr txBox="1"/>
          <p:nvPr/>
        </p:nvSpPr>
        <p:spPr>
          <a:xfrm>
            <a:off x="7306056" y="1152144"/>
            <a:ext cx="274320" cy="164592"/>
          </a:xfrm>
          <a:prstGeom prst="rect">
            <a:avLst/>
          </a:prstGeom>
          <a:noFill/>
        </p:spPr>
        <p:txBody>
          <a:bodyPr wrap="square" lIns="0" tIns="0" rIns="0" bIns="0" anchor="t">
            <a:spAutoFit/>
          </a:bodyPr>
          <a:lstStyle/>
          <a:p>
            <a:pPr algn="l">
              <a:lnSpc>
                <a:spcPct val="115000"/>
              </a:lnSpc>
            </a:pPr>
            <a:r>
              <a:rPr sz="900" b="1">
                <a:solidFill>
                  <a:srgbClr val="1A56DB"/>
                </a:solidFill>
                <a:latin typeface="Calibri"/>
              </a:rPr>
              <a:t>05</a:t>
            </a:r>
          </a:p>
        </p:txBody>
      </p:sp>
      <p:sp>
        <p:nvSpPr>
          <p:cNvPr id="33" name="TextBox 32"/>
          <p:cNvSpPr txBox="1"/>
          <p:nvPr/>
        </p:nvSpPr>
        <p:spPr>
          <a:xfrm>
            <a:off x="7580376" y="1143000"/>
            <a:ext cx="1289304" cy="182880"/>
          </a:xfrm>
          <a:prstGeom prst="rect">
            <a:avLst/>
          </a:prstGeom>
          <a:noFill/>
        </p:spPr>
        <p:txBody>
          <a:bodyPr wrap="square" lIns="0" tIns="0" rIns="0" bIns="0" anchor="t">
            <a:spAutoFit/>
          </a:bodyPr>
          <a:lstStyle/>
          <a:p>
            <a:pPr algn="l">
              <a:lnSpc>
                <a:spcPct val="115000"/>
              </a:lnSpc>
            </a:pPr>
            <a:r>
              <a:rPr sz="1050" b="1">
                <a:solidFill>
                  <a:srgbClr val="0F1F3D"/>
                </a:solidFill>
                <a:latin typeface="Calibri"/>
              </a:rPr>
              <a:t>Done</a:t>
            </a:r>
          </a:p>
        </p:txBody>
      </p:sp>
      <p:sp>
        <p:nvSpPr>
          <p:cNvPr id="34" name="TextBox 33"/>
          <p:cNvSpPr txBox="1"/>
          <p:nvPr/>
        </p:nvSpPr>
        <p:spPr>
          <a:xfrm>
            <a:off x="7306056" y="1353312"/>
            <a:ext cx="1554480" cy="274320"/>
          </a:xfrm>
          <a:prstGeom prst="rect">
            <a:avLst/>
          </a:prstGeom>
          <a:noFill/>
        </p:spPr>
        <p:txBody>
          <a:bodyPr wrap="square" lIns="0" tIns="0" rIns="0" bIns="0" anchor="t">
            <a:spAutoFit/>
          </a:bodyPr>
          <a:lstStyle/>
          <a:p>
            <a:pPr algn="l">
              <a:lnSpc>
                <a:spcPct val="115000"/>
              </a:lnSpc>
            </a:pPr>
            <a:r>
              <a:rPr sz="850" b="0">
                <a:solidFill>
                  <a:srgbClr val="4A5568"/>
                </a:solidFill>
                <a:latin typeface="Calibri"/>
              </a:rPr>
              <a:t>Returns results with context</a:t>
            </a:r>
          </a:p>
        </p:txBody>
      </p:sp>
      <p:sp>
        <p:nvSpPr>
          <p:cNvPr id="35" name="TextBox 34"/>
          <p:cNvSpPr txBox="1"/>
          <p:nvPr/>
        </p:nvSpPr>
        <p:spPr>
          <a:xfrm>
            <a:off x="155448" y="1755648"/>
            <a:ext cx="8229600" cy="201168"/>
          </a:xfrm>
          <a:prstGeom prst="rect">
            <a:avLst/>
          </a:prstGeom>
          <a:noFill/>
        </p:spPr>
        <p:txBody>
          <a:bodyPr wrap="square" lIns="0" tIns="0" rIns="0" bIns="0" anchor="t">
            <a:spAutoFit/>
          </a:bodyPr>
          <a:lstStyle/>
          <a:p>
            <a:pPr algn="l">
              <a:lnSpc>
                <a:spcPct val="115000"/>
              </a:lnSpc>
            </a:pPr>
            <a:r>
              <a:rPr sz="1200" b="1">
                <a:solidFill>
                  <a:srgbClr val="0F1F3D"/>
                </a:solidFill>
                <a:latin typeface="Calibri"/>
              </a:rPr>
              <a:t>Core Capabilities</a:t>
            </a:r>
          </a:p>
        </p:txBody>
      </p:sp>
      <p:sp>
        <p:nvSpPr>
          <p:cNvPr id="36" name="Rectangle 35"/>
          <p:cNvSpPr/>
          <p:nvPr/>
        </p:nvSpPr>
        <p:spPr>
          <a:xfrm>
            <a:off x="155448" y="2011680"/>
            <a:ext cx="2889504" cy="1078992"/>
          </a:xfrm>
          <a:prstGeom prst="rect">
            <a:avLst/>
          </a:prstGeom>
          <a:solidFill>
            <a:srgbClr val="FFFFFF"/>
          </a:solidFill>
          <a:ln w="6350">
            <a:solidFill>
              <a:srgbClr val="DDE3ED"/>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37" name="Rectangle 36"/>
          <p:cNvSpPr/>
          <p:nvPr/>
        </p:nvSpPr>
        <p:spPr>
          <a:xfrm>
            <a:off x="155448" y="2011680"/>
            <a:ext cx="36576" cy="1078992"/>
          </a:xfrm>
          <a:prstGeom prst="rect">
            <a:avLst/>
          </a:prstGeom>
          <a:solidFill>
            <a:srgbClr val="2563E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38" name="Oval 37"/>
          <p:cNvSpPr/>
          <p:nvPr/>
        </p:nvSpPr>
        <p:spPr>
          <a:xfrm>
            <a:off x="2880360" y="2103120"/>
            <a:ext cx="64008" cy="64008"/>
          </a:xfrm>
          <a:prstGeom prst="ellipse">
            <a:avLst/>
          </a:prstGeom>
          <a:solidFill>
            <a:srgbClr val="22C55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39" name="TextBox 38"/>
          <p:cNvSpPr txBox="1"/>
          <p:nvPr/>
        </p:nvSpPr>
        <p:spPr>
          <a:xfrm>
            <a:off x="256032" y="2066544"/>
            <a:ext cx="2642616" cy="201168"/>
          </a:xfrm>
          <a:prstGeom prst="rect">
            <a:avLst/>
          </a:prstGeom>
          <a:noFill/>
        </p:spPr>
        <p:txBody>
          <a:bodyPr wrap="square" lIns="0" tIns="0" rIns="0" bIns="0" anchor="t">
            <a:spAutoFit/>
          </a:bodyPr>
          <a:lstStyle/>
          <a:p>
            <a:pPr algn="l">
              <a:lnSpc>
                <a:spcPct val="115000"/>
              </a:lnSpc>
            </a:pPr>
            <a:r>
              <a:rPr sz="1100" b="1">
                <a:solidFill>
                  <a:srgbClr val="0F1F3D"/>
                </a:solidFill>
                <a:latin typeface="Calibri"/>
              </a:rPr>
              <a:t>LLM Providers</a:t>
            </a:r>
          </a:p>
        </p:txBody>
      </p:sp>
      <p:sp>
        <p:nvSpPr>
          <p:cNvPr id="40" name="TextBox 39"/>
          <p:cNvSpPr txBox="1"/>
          <p:nvPr/>
        </p:nvSpPr>
        <p:spPr>
          <a:xfrm>
            <a:off x="256032" y="2258568"/>
            <a:ext cx="2642616" cy="146304"/>
          </a:xfrm>
          <a:prstGeom prst="rect">
            <a:avLst/>
          </a:prstGeom>
          <a:noFill/>
        </p:spPr>
        <p:txBody>
          <a:bodyPr wrap="square" lIns="0" tIns="0" rIns="0" bIns="0" anchor="t">
            <a:spAutoFit/>
          </a:bodyPr>
          <a:lstStyle/>
          <a:p>
            <a:pPr algn="l">
              <a:lnSpc>
                <a:spcPct val="115000"/>
              </a:lnSpc>
            </a:pPr>
            <a:r>
              <a:rPr sz="850" b="1">
                <a:solidFill>
                  <a:srgbClr val="1A56DB"/>
                </a:solidFill>
                <a:latin typeface="Calibri"/>
              </a:rPr>
              <a:t>MODEL-AGNOSTIC</a:t>
            </a:r>
          </a:p>
        </p:txBody>
      </p:sp>
      <p:sp>
        <p:nvSpPr>
          <p:cNvPr id="41" name="TextBox 40"/>
          <p:cNvSpPr txBox="1"/>
          <p:nvPr/>
        </p:nvSpPr>
        <p:spPr>
          <a:xfrm>
            <a:off x="256032" y="2423160"/>
            <a:ext cx="2642616" cy="621792"/>
          </a:xfrm>
          <a:prstGeom prst="rect">
            <a:avLst/>
          </a:prstGeom>
          <a:noFill/>
        </p:spPr>
        <p:txBody>
          <a:bodyPr wrap="square" lIns="0" tIns="0" rIns="0" bIns="0">
            <a:spAutoFit/>
          </a:bodyPr>
          <a:lstStyle/>
          <a:p>
            <a:pPr algn="l">
              <a:lnSpc>
                <a:spcPct val="118000"/>
              </a:lnSpc>
            </a:pPr>
            <a:r>
              <a:rPr sz="900" b="0">
                <a:solidFill>
                  <a:srgbClr val="4A5568"/>
                </a:solidFill>
                <a:latin typeface="Calibri"/>
              </a:rPr>
              <a:t>•  OpenAI, Claude, Gemini, Custom LLM</a:t>
            </a:r>
          </a:p>
          <a:p>
            <a:pPr algn="l">
              <a:lnSpc>
                <a:spcPct val="118000"/>
              </a:lnSpc>
              <a:spcBef>
                <a:spcPts val="100"/>
              </a:spcBef>
            </a:pPr>
            <a:r>
              <a:rPr sz="900" b="0">
                <a:solidFill>
                  <a:srgbClr val="4A5568"/>
                </a:solidFill>
                <a:latin typeface="Calibri"/>
              </a:rPr>
              <a:t>•  Provider-agnostic routing</a:t>
            </a:r>
          </a:p>
          <a:p>
            <a:pPr algn="l">
              <a:lnSpc>
                <a:spcPct val="118000"/>
              </a:lnSpc>
              <a:spcBef>
                <a:spcPts val="100"/>
              </a:spcBef>
            </a:pPr>
            <a:r>
              <a:rPr sz="900" b="0">
                <a:solidFill>
                  <a:srgbClr val="4A5568"/>
                </a:solidFill>
                <a:latin typeface="Calibri"/>
              </a:rPr>
              <a:t>•  Bring your own LLM</a:t>
            </a:r>
          </a:p>
        </p:txBody>
      </p:sp>
      <p:sp>
        <p:nvSpPr>
          <p:cNvPr id="42" name="Rectangle 41"/>
          <p:cNvSpPr/>
          <p:nvPr/>
        </p:nvSpPr>
        <p:spPr>
          <a:xfrm>
            <a:off x="3163824" y="2011680"/>
            <a:ext cx="2889504" cy="1078992"/>
          </a:xfrm>
          <a:prstGeom prst="rect">
            <a:avLst/>
          </a:prstGeom>
          <a:solidFill>
            <a:srgbClr val="FFFFFF"/>
          </a:solidFill>
          <a:ln w="6350">
            <a:solidFill>
              <a:srgbClr val="DDE3ED"/>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43" name="Rectangle 42"/>
          <p:cNvSpPr/>
          <p:nvPr/>
        </p:nvSpPr>
        <p:spPr>
          <a:xfrm>
            <a:off x="3163824" y="2011680"/>
            <a:ext cx="36576" cy="1078992"/>
          </a:xfrm>
          <a:prstGeom prst="rect">
            <a:avLst/>
          </a:prstGeom>
          <a:solidFill>
            <a:srgbClr val="2563E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44" name="Oval 43"/>
          <p:cNvSpPr/>
          <p:nvPr/>
        </p:nvSpPr>
        <p:spPr>
          <a:xfrm>
            <a:off x="5888736" y="2103120"/>
            <a:ext cx="64008" cy="64008"/>
          </a:xfrm>
          <a:prstGeom prst="ellipse">
            <a:avLst/>
          </a:prstGeom>
          <a:solidFill>
            <a:srgbClr val="22C55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45" name="TextBox 44"/>
          <p:cNvSpPr txBox="1"/>
          <p:nvPr/>
        </p:nvSpPr>
        <p:spPr>
          <a:xfrm>
            <a:off x="3264408" y="2066544"/>
            <a:ext cx="2642616" cy="201168"/>
          </a:xfrm>
          <a:prstGeom prst="rect">
            <a:avLst/>
          </a:prstGeom>
          <a:noFill/>
        </p:spPr>
        <p:txBody>
          <a:bodyPr wrap="square" lIns="0" tIns="0" rIns="0" bIns="0" anchor="t">
            <a:spAutoFit/>
          </a:bodyPr>
          <a:lstStyle/>
          <a:p>
            <a:pPr algn="l">
              <a:lnSpc>
                <a:spcPct val="115000"/>
              </a:lnSpc>
            </a:pPr>
            <a:r>
              <a:rPr sz="1100" b="1">
                <a:solidFill>
                  <a:srgbClr val="0F1F3D"/>
                </a:solidFill>
                <a:latin typeface="Calibri"/>
              </a:rPr>
              <a:t>AI Data Generator</a:t>
            </a:r>
          </a:p>
        </p:txBody>
      </p:sp>
      <p:sp>
        <p:nvSpPr>
          <p:cNvPr id="46" name="TextBox 45"/>
          <p:cNvSpPr txBox="1"/>
          <p:nvPr/>
        </p:nvSpPr>
        <p:spPr>
          <a:xfrm>
            <a:off x="3264408" y="2258568"/>
            <a:ext cx="2642616" cy="146304"/>
          </a:xfrm>
          <a:prstGeom prst="rect">
            <a:avLst/>
          </a:prstGeom>
          <a:noFill/>
        </p:spPr>
        <p:txBody>
          <a:bodyPr wrap="square" lIns="0" tIns="0" rIns="0" bIns="0" anchor="t">
            <a:spAutoFit/>
          </a:bodyPr>
          <a:lstStyle/>
          <a:p>
            <a:pPr algn="l">
              <a:lnSpc>
                <a:spcPct val="115000"/>
              </a:lnSpc>
            </a:pPr>
            <a:r>
              <a:rPr sz="850" b="1">
                <a:solidFill>
                  <a:srgbClr val="1A56DB"/>
                </a:solidFill>
                <a:latin typeface="Calibri"/>
              </a:rPr>
              <a:t>PAYMENT-NATIVE DATA</a:t>
            </a:r>
          </a:p>
        </p:txBody>
      </p:sp>
      <p:sp>
        <p:nvSpPr>
          <p:cNvPr id="47" name="TextBox 46"/>
          <p:cNvSpPr txBox="1"/>
          <p:nvPr/>
        </p:nvSpPr>
        <p:spPr>
          <a:xfrm>
            <a:off x="3264408" y="2423160"/>
            <a:ext cx="2642616" cy="621792"/>
          </a:xfrm>
          <a:prstGeom prst="rect">
            <a:avLst/>
          </a:prstGeom>
          <a:noFill/>
        </p:spPr>
        <p:txBody>
          <a:bodyPr wrap="square" lIns="0" tIns="0" rIns="0" bIns="0">
            <a:spAutoFit/>
          </a:bodyPr>
          <a:lstStyle/>
          <a:p>
            <a:pPr algn="l">
              <a:lnSpc>
                <a:spcPct val="118000"/>
              </a:lnSpc>
            </a:pPr>
            <a:r>
              <a:rPr sz="900" b="0">
                <a:solidFill>
                  <a:srgbClr val="4A5568"/>
                </a:solidFill>
                <a:latin typeface="Calibri"/>
              </a:rPr>
              <a:t>•  Luhn-valid PANs &amp; PIN blocks</a:t>
            </a:r>
          </a:p>
          <a:p>
            <a:pPr algn="l">
              <a:lnSpc>
                <a:spcPct val="118000"/>
              </a:lnSpc>
              <a:spcBef>
                <a:spcPts val="100"/>
              </a:spcBef>
            </a:pPr>
            <a:r>
              <a:rPr sz="900" b="0">
                <a:solidFill>
                  <a:srgbClr val="4A5568"/>
                </a:solidFill>
                <a:latin typeface="Calibri"/>
              </a:rPr>
              <a:t>•  150+ payment functions</a:t>
            </a:r>
          </a:p>
          <a:p>
            <a:pPr algn="l">
              <a:lnSpc>
                <a:spcPct val="118000"/>
              </a:lnSpc>
              <a:spcBef>
                <a:spcPts val="100"/>
              </a:spcBef>
            </a:pPr>
            <a:r>
              <a:rPr sz="900" b="0">
                <a:solidFill>
                  <a:srgbClr val="4A5568"/>
                </a:solidFill>
                <a:latin typeface="Calibri"/>
              </a:rPr>
              <a:t>•  ISO 8583 compliant validation data</a:t>
            </a:r>
          </a:p>
        </p:txBody>
      </p:sp>
      <p:sp>
        <p:nvSpPr>
          <p:cNvPr id="48" name="Rectangle 47"/>
          <p:cNvSpPr/>
          <p:nvPr/>
        </p:nvSpPr>
        <p:spPr>
          <a:xfrm>
            <a:off x="6172200" y="2011680"/>
            <a:ext cx="2889504" cy="1078992"/>
          </a:xfrm>
          <a:prstGeom prst="rect">
            <a:avLst/>
          </a:prstGeom>
          <a:solidFill>
            <a:srgbClr val="FFFFFF"/>
          </a:solidFill>
          <a:ln w="6350">
            <a:solidFill>
              <a:srgbClr val="DDE3ED"/>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49" name="Rectangle 48"/>
          <p:cNvSpPr/>
          <p:nvPr/>
        </p:nvSpPr>
        <p:spPr>
          <a:xfrm>
            <a:off x="6172200" y="2011680"/>
            <a:ext cx="36576" cy="1078992"/>
          </a:xfrm>
          <a:prstGeom prst="rect">
            <a:avLst/>
          </a:prstGeom>
          <a:solidFill>
            <a:srgbClr val="2563E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50" name="Oval 49"/>
          <p:cNvSpPr/>
          <p:nvPr/>
        </p:nvSpPr>
        <p:spPr>
          <a:xfrm>
            <a:off x="8897112" y="2103120"/>
            <a:ext cx="64008" cy="64008"/>
          </a:xfrm>
          <a:prstGeom prst="ellipse">
            <a:avLst/>
          </a:prstGeom>
          <a:solidFill>
            <a:srgbClr val="22C55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51" name="TextBox 50"/>
          <p:cNvSpPr txBox="1"/>
          <p:nvPr/>
        </p:nvSpPr>
        <p:spPr>
          <a:xfrm>
            <a:off x="6272784" y="2066544"/>
            <a:ext cx="2642616" cy="201168"/>
          </a:xfrm>
          <a:prstGeom prst="rect">
            <a:avLst/>
          </a:prstGeom>
          <a:noFill/>
        </p:spPr>
        <p:txBody>
          <a:bodyPr wrap="square" lIns="0" tIns="0" rIns="0" bIns="0" anchor="t">
            <a:spAutoFit/>
          </a:bodyPr>
          <a:lstStyle/>
          <a:p>
            <a:pPr algn="l">
              <a:lnSpc>
                <a:spcPct val="115000"/>
              </a:lnSpc>
            </a:pPr>
            <a:r>
              <a:rPr sz="1100" b="1">
                <a:solidFill>
                  <a:srgbClr val="0F1F3D"/>
                </a:solidFill>
                <a:latin typeface="Calibri"/>
              </a:rPr>
              <a:t>Conversation Context</a:t>
            </a:r>
          </a:p>
        </p:txBody>
      </p:sp>
      <p:sp>
        <p:nvSpPr>
          <p:cNvPr id="52" name="TextBox 51"/>
          <p:cNvSpPr txBox="1"/>
          <p:nvPr/>
        </p:nvSpPr>
        <p:spPr>
          <a:xfrm>
            <a:off x="6272784" y="2258568"/>
            <a:ext cx="2642616" cy="146304"/>
          </a:xfrm>
          <a:prstGeom prst="rect">
            <a:avLst/>
          </a:prstGeom>
          <a:noFill/>
        </p:spPr>
        <p:txBody>
          <a:bodyPr wrap="square" lIns="0" tIns="0" rIns="0" bIns="0" anchor="t">
            <a:spAutoFit/>
          </a:bodyPr>
          <a:lstStyle/>
          <a:p>
            <a:pPr algn="l">
              <a:lnSpc>
                <a:spcPct val="115000"/>
              </a:lnSpc>
            </a:pPr>
            <a:r>
              <a:rPr sz="850" b="1">
                <a:solidFill>
                  <a:srgbClr val="1A56DB"/>
                </a:solidFill>
                <a:latin typeface="Calibri"/>
              </a:rPr>
              <a:t>SESSION-AWARE</a:t>
            </a:r>
          </a:p>
        </p:txBody>
      </p:sp>
      <p:sp>
        <p:nvSpPr>
          <p:cNvPr id="53" name="TextBox 52"/>
          <p:cNvSpPr txBox="1"/>
          <p:nvPr/>
        </p:nvSpPr>
        <p:spPr>
          <a:xfrm>
            <a:off x="6272784" y="2423160"/>
            <a:ext cx="2642616" cy="621792"/>
          </a:xfrm>
          <a:prstGeom prst="rect">
            <a:avLst/>
          </a:prstGeom>
          <a:noFill/>
        </p:spPr>
        <p:txBody>
          <a:bodyPr wrap="square" lIns="0" tIns="0" rIns="0" bIns="0">
            <a:spAutoFit/>
          </a:bodyPr>
          <a:lstStyle/>
          <a:p>
            <a:pPr algn="l">
              <a:lnSpc>
                <a:spcPct val="118000"/>
              </a:lnSpc>
            </a:pPr>
            <a:r>
              <a:rPr sz="900" b="0">
                <a:solidFill>
                  <a:srgbClr val="4A5568"/>
                </a:solidFill>
                <a:latin typeface="Calibri"/>
              </a:rPr>
              <a:t>•  Multi-turn request memory</a:t>
            </a:r>
          </a:p>
          <a:p>
            <a:pPr algn="l">
              <a:lnSpc>
                <a:spcPct val="118000"/>
              </a:lnSpc>
              <a:spcBef>
                <a:spcPts val="100"/>
              </a:spcBef>
            </a:pPr>
            <a:r>
              <a:rPr sz="900" b="0">
                <a:solidFill>
                  <a:srgbClr val="4A5568"/>
                </a:solidFill>
                <a:latin typeface="Calibri"/>
              </a:rPr>
              <a:t>•  Reuse PAN / amount / terminal</a:t>
            </a:r>
          </a:p>
          <a:p>
            <a:pPr algn="l">
              <a:lnSpc>
                <a:spcPct val="118000"/>
              </a:lnSpc>
              <a:spcBef>
                <a:spcPts val="100"/>
              </a:spcBef>
            </a:pPr>
            <a:r>
              <a:rPr sz="900" b="0">
                <a:solidFill>
                  <a:srgbClr val="4A5568"/>
                </a:solidFill>
                <a:latin typeface="Calibri"/>
              </a:rPr>
              <a:t>•  Session-scoped execution state</a:t>
            </a:r>
          </a:p>
        </p:txBody>
      </p:sp>
      <p:sp>
        <p:nvSpPr>
          <p:cNvPr id="54" name="TextBox 53"/>
          <p:cNvSpPr txBox="1"/>
          <p:nvPr/>
        </p:nvSpPr>
        <p:spPr>
          <a:xfrm>
            <a:off x="155448" y="3200400"/>
            <a:ext cx="8229600" cy="201168"/>
          </a:xfrm>
          <a:prstGeom prst="rect">
            <a:avLst/>
          </a:prstGeom>
          <a:noFill/>
        </p:spPr>
        <p:txBody>
          <a:bodyPr wrap="square" lIns="0" tIns="0" rIns="0" bIns="0" anchor="t">
            <a:spAutoFit/>
          </a:bodyPr>
          <a:lstStyle/>
          <a:p>
            <a:pPr algn="l">
              <a:lnSpc>
                <a:spcPct val="115000"/>
              </a:lnSpc>
            </a:pPr>
            <a:r>
              <a:rPr sz="1200" b="1">
                <a:solidFill>
                  <a:srgbClr val="0F1F3D"/>
                </a:solidFill>
                <a:latin typeface="Calibri"/>
              </a:rPr>
              <a:t>Why PruTan</a:t>
            </a:r>
          </a:p>
        </p:txBody>
      </p:sp>
      <p:sp>
        <p:nvSpPr>
          <p:cNvPr id="55" name="Rectangle 54"/>
          <p:cNvSpPr/>
          <p:nvPr/>
        </p:nvSpPr>
        <p:spPr>
          <a:xfrm>
            <a:off x="155448" y="3456432"/>
            <a:ext cx="2157984" cy="1298448"/>
          </a:xfrm>
          <a:prstGeom prst="rect">
            <a:avLst/>
          </a:prstGeom>
          <a:solidFill>
            <a:srgbClr val="FFFFFF"/>
          </a:solidFill>
          <a:ln w="6350">
            <a:solidFill>
              <a:srgbClr val="DDE3ED"/>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56" name="Rectangle 55"/>
          <p:cNvSpPr/>
          <p:nvPr/>
        </p:nvSpPr>
        <p:spPr>
          <a:xfrm>
            <a:off x="155448" y="3456432"/>
            <a:ext cx="36576" cy="1298448"/>
          </a:xfrm>
          <a:prstGeom prst="rect">
            <a:avLst/>
          </a:prstGeom>
          <a:solidFill>
            <a:srgbClr val="2563E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57" name="Oval 56"/>
          <p:cNvSpPr/>
          <p:nvPr/>
        </p:nvSpPr>
        <p:spPr>
          <a:xfrm>
            <a:off x="2148840" y="3547872"/>
            <a:ext cx="64008" cy="64008"/>
          </a:xfrm>
          <a:prstGeom prst="ellipse">
            <a:avLst/>
          </a:prstGeom>
          <a:solidFill>
            <a:srgbClr val="22C55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58" name="TextBox 57"/>
          <p:cNvSpPr txBox="1"/>
          <p:nvPr/>
        </p:nvSpPr>
        <p:spPr>
          <a:xfrm>
            <a:off x="256032" y="3511296"/>
            <a:ext cx="1911096" cy="201168"/>
          </a:xfrm>
          <a:prstGeom prst="rect">
            <a:avLst/>
          </a:prstGeom>
          <a:noFill/>
        </p:spPr>
        <p:txBody>
          <a:bodyPr wrap="square" lIns="0" tIns="0" rIns="0" bIns="0" anchor="t">
            <a:spAutoFit/>
          </a:bodyPr>
          <a:lstStyle/>
          <a:p>
            <a:pPr algn="l">
              <a:lnSpc>
                <a:spcPct val="115000"/>
              </a:lnSpc>
            </a:pPr>
            <a:r>
              <a:rPr sz="1100" b="1">
                <a:solidFill>
                  <a:srgbClr val="0F1F3D"/>
                </a:solidFill>
                <a:latin typeface="Calibri"/>
              </a:rPr>
              <a:t>Revenue Protection</a:t>
            </a:r>
          </a:p>
        </p:txBody>
      </p:sp>
      <p:sp>
        <p:nvSpPr>
          <p:cNvPr id="59" name="TextBox 58"/>
          <p:cNvSpPr txBox="1"/>
          <p:nvPr/>
        </p:nvSpPr>
        <p:spPr>
          <a:xfrm>
            <a:off x="256032" y="3703320"/>
            <a:ext cx="1911096" cy="146304"/>
          </a:xfrm>
          <a:prstGeom prst="rect">
            <a:avLst/>
          </a:prstGeom>
          <a:noFill/>
        </p:spPr>
        <p:txBody>
          <a:bodyPr wrap="square" lIns="0" tIns="0" rIns="0" bIns="0" anchor="t">
            <a:spAutoFit/>
          </a:bodyPr>
          <a:lstStyle/>
          <a:p>
            <a:pPr algn="l">
              <a:lnSpc>
                <a:spcPct val="115000"/>
              </a:lnSpc>
            </a:pPr>
            <a:r>
              <a:rPr sz="850" b="1">
                <a:solidFill>
                  <a:srgbClr val="1A56DB"/>
                </a:solidFill>
                <a:latin typeface="Calibri"/>
              </a:rPr>
              <a:t>FEWER PAYMENT INCIDENTS</a:t>
            </a:r>
          </a:p>
        </p:txBody>
      </p:sp>
      <p:sp>
        <p:nvSpPr>
          <p:cNvPr id="60" name="TextBox 59"/>
          <p:cNvSpPr txBox="1"/>
          <p:nvPr/>
        </p:nvSpPr>
        <p:spPr>
          <a:xfrm>
            <a:off x="256032" y="3867912"/>
            <a:ext cx="1911096" cy="841248"/>
          </a:xfrm>
          <a:prstGeom prst="rect">
            <a:avLst/>
          </a:prstGeom>
          <a:noFill/>
        </p:spPr>
        <p:txBody>
          <a:bodyPr wrap="square" lIns="0" tIns="0" rIns="0" bIns="0">
            <a:spAutoFit/>
          </a:bodyPr>
          <a:lstStyle/>
          <a:p>
            <a:pPr algn="l">
              <a:lnSpc>
                <a:spcPct val="118000"/>
              </a:lnSpc>
            </a:pPr>
            <a:r>
              <a:rPr sz="850" b="0">
                <a:solidFill>
                  <a:srgbClr val="4A5568"/>
                </a:solidFill>
                <a:latin typeface="Calibri"/>
              </a:rPr>
              <a:t>•  80% faster payment flow coverage</a:t>
            </a:r>
          </a:p>
          <a:p>
            <a:pPr algn="l">
              <a:lnSpc>
                <a:spcPct val="118000"/>
              </a:lnSpc>
              <a:spcBef>
                <a:spcPts val="100"/>
              </a:spcBef>
            </a:pPr>
            <a:r>
              <a:rPr sz="850" b="0">
                <a:solidFill>
                  <a:srgbClr val="4A5568"/>
                </a:solidFill>
                <a:latin typeface="Calibri"/>
              </a:rPr>
              <a:t>•  No separate payment data tooling</a:t>
            </a:r>
          </a:p>
          <a:p>
            <a:pPr algn="l">
              <a:lnSpc>
                <a:spcPct val="118000"/>
              </a:lnSpc>
              <a:spcBef>
                <a:spcPts val="100"/>
              </a:spcBef>
            </a:pPr>
            <a:r>
              <a:rPr sz="850" b="0">
                <a:solidFill>
                  <a:srgbClr val="4A5568"/>
                </a:solidFill>
                <a:latin typeface="Calibri"/>
              </a:rPr>
              <a:t>•  Reusable conversation context</a:t>
            </a:r>
          </a:p>
        </p:txBody>
      </p:sp>
      <p:sp>
        <p:nvSpPr>
          <p:cNvPr id="61" name="Rectangle 60"/>
          <p:cNvSpPr/>
          <p:nvPr/>
        </p:nvSpPr>
        <p:spPr>
          <a:xfrm>
            <a:off x="2404872" y="3456432"/>
            <a:ext cx="2157984" cy="1298448"/>
          </a:xfrm>
          <a:prstGeom prst="rect">
            <a:avLst/>
          </a:prstGeom>
          <a:solidFill>
            <a:srgbClr val="FFFFFF"/>
          </a:solidFill>
          <a:ln w="6350">
            <a:solidFill>
              <a:srgbClr val="DDE3ED"/>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62" name="Rectangle 61"/>
          <p:cNvSpPr/>
          <p:nvPr/>
        </p:nvSpPr>
        <p:spPr>
          <a:xfrm>
            <a:off x="2404872" y="3456432"/>
            <a:ext cx="36576" cy="1298448"/>
          </a:xfrm>
          <a:prstGeom prst="rect">
            <a:avLst/>
          </a:prstGeom>
          <a:solidFill>
            <a:srgbClr val="2563E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63" name="Oval 62"/>
          <p:cNvSpPr/>
          <p:nvPr/>
        </p:nvSpPr>
        <p:spPr>
          <a:xfrm>
            <a:off x="4398264" y="3547872"/>
            <a:ext cx="64008" cy="64008"/>
          </a:xfrm>
          <a:prstGeom prst="ellipse">
            <a:avLst/>
          </a:prstGeom>
          <a:solidFill>
            <a:srgbClr val="22C55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64" name="TextBox 63"/>
          <p:cNvSpPr txBox="1"/>
          <p:nvPr/>
        </p:nvSpPr>
        <p:spPr>
          <a:xfrm>
            <a:off x="2505456" y="3511296"/>
            <a:ext cx="1911096" cy="201168"/>
          </a:xfrm>
          <a:prstGeom prst="rect">
            <a:avLst/>
          </a:prstGeom>
          <a:noFill/>
        </p:spPr>
        <p:txBody>
          <a:bodyPr wrap="square" lIns="0" tIns="0" rIns="0" bIns="0" anchor="t">
            <a:spAutoFit/>
          </a:bodyPr>
          <a:lstStyle/>
          <a:p>
            <a:pPr algn="l">
              <a:lnSpc>
                <a:spcPct val="115000"/>
              </a:lnSpc>
            </a:pPr>
            <a:r>
              <a:rPr sz="1100" b="1">
                <a:solidFill>
                  <a:srgbClr val="0F1F3D"/>
                </a:solidFill>
                <a:latin typeface="Calibri"/>
              </a:rPr>
              <a:t>Payments Assurance</a:t>
            </a:r>
          </a:p>
        </p:txBody>
      </p:sp>
      <p:sp>
        <p:nvSpPr>
          <p:cNvPr id="65" name="TextBox 64"/>
          <p:cNvSpPr txBox="1"/>
          <p:nvPr/>
        </p:nvSpPr>
        <p:spPr>
          <a:xfrm>
            <a:off x="2505456" y="3703320"/>
            <a:ext cx="1911096" cy="146304"/>
          </a:xfrm>
          <a:prstGeom prst="rect">
            <a:avLst/>
          </a:prstGeom>
          <a:noFill/>
        </p:spPr>
        <p:txBody>
          <a:bodyPr wrap="square" lIns="0" tIns="0" rIns="0" bIns="0" anchor="t">
            <a:spAutoFit/>
          </a:bodyPr>
          <a:lstStyle/>
          <a:p>
            <a:pPr algn="l">
              <a:lnSpc>
                <a:spcPct val="115000"/>
              </a:lnSpc>
            </a:pPr>
            <a:r>
              <a:rPr sz="850" b="1">
                <a:solidFill>
                  <a:srgbClr val="1A56DB"/>
                </a:solidFill>
                <a:latin typeface="Calibri"/>
              </a:rPr>
              <a:t>PROTOCOL-NATIVE</a:t>
            </a:r>
          </a:p>
        </p:txBody>
      </p:sp>
      <p:sp>
        <p:nvSpPr>
          <p:cNvPr id="66" name="TextBox 65"/>
          <p:cNvSpPr txBox="1"/>
          <p:nvPr/>
        </p:nvSpPr>
        <p:spPr>
          <a:xfrm>
            <a:off x="2505456" y="3867912"/>
            <a:ext cx="1911096" cy="841248"/>
          </a:xfrm>
          <a:prstGeom prst="rect">
            <a:avLst/>
          </a:prstGeom>
          <a:noFill/>
        </p:spPr>
        <p:txBody>
          <a:bodyPr wrap="square" lIns="0" tIns="0" rIns="0" bIns="0">
            <a:spAutoFit/>
          </a:bodyPr>
          <a:lstStyle/>
          <a:p>
            <a:pPr algn="l">
              <a:lnSpc>
                <a:spcPct val="118000"/>
              </a:lnSpc>
            </a:pPr>
            <a:r>
              <a:rPr sz="850" b="0">
                <a:solidFill>
                  <a:srgbClr val="4A5568"/>
                </a:solidFill>
                <a:latin typeface="Calibri"/>
              </a:rPr>
              <a:t>•  Accurate ISO 8583 + REST</a:t>
            </a:r>
          </a:p>
          <a:p>
            <a:pPr algn="l">
              <a:lnSpc>
                <a:spcPct val="118000"/>
              </a:lnSpc>
              <a:spcBef>
                <a:spcPts val="100"/>
              </a:spcBef>
            </a:pPr>
            <a:r>
              <a:rPr sz="850" b="0">
                <a:solidFill>
                  <a:srgbClr val="4A5568"/>
                </a:solidFill>
                <a:latin typeface="Calibri"/>
              </a:rPr>
              <a:t>•  Payment-native validation data</a:t>
            </a:r>
          </a:p>
          <a:p>
            <a:pPr algn="l">
              <a:lnSpc>
                <a:spcPct val="118000"/>
              </a:lnSpc>
              <a:spcBef>
                <a:spcPts val="100"/>
              </a:spcBef>
            </a:pPr>
            <a:r>
              <a:rPr sz="850" b="0">
                <a:solidFill>
                  <a:srgbClr val="4A5568"/>
                </a:solidFill>
                <a:latin typeface="Calibri"/>
              </a:rPr>
              <a:t>•  BDD to executable requests</a:t>
            </a:r>
          </a:p>
        </p:txBody>
      </p:sp>
      <p:sp>
        <p:nvSpPr>
          <p:cNvPr id="67" name="Rectangle 66"/>
          <p:cNvSpPr/>
          <p:nvPr/>
        </p:nvSpPr>
        <p:spPr>
          <a:xfrm>
            <a:off x="4654296" y="3456432"/>
            <a:ext cx="2157984" cy="1298448"/>
          </a:xfrm>
          <a:prstGeom prst="rect">
            <a:avLst/>
          </a:prstGeom>
          <a:solidFill>
            <a:srgbClr val="FFFFFF"/>
          </a:solidFill>
          <a:ln w="6350">
            <a:solidFill>
              <a:srgbClr val="DDE3ED"/>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68" name="Rectangle 67"/>
          <p:cNvSpPr/>
          <p:nvPr/>
        </p:nvSpPr>
        <p:spPr>
          <a:xfrm>
            <a:off x="4654296" y="3456432"/>
            <a:ext cx="36576" cy="1298448"/>
          </a:xfrm>
          <a:prstGeom prst="rect">
            <a:avLst/>
          </a:prstGeom>
          <a:solidFill>
            <a:srgbClr val="2563E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69" name="Oval 68"/>
          <p:cNvSpPr/>
          <p:nvPr/>
        </p:nvSpPr>
        <p:spPr>
          <a:xfrm>
            <a:off x="6647688" y="3547872"/>
            <a:ext cx="64008" cy="64008"/>
          </a:xfrm>
          <a:prstGeom prst="ellipse">
            <a:avLst/>
          </a:prstGeom>
          <a:solidFill>
            <a:srgbClr val="22C55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70" name="TextBox 69"/>
          <p:cNvSpPr txBox="1"/>
          <p:nvPr/>
        </p:nvSpPr>
        <p:spPr>
          <a:xfrm>
            <a:off x="4754880" y="3511296"/>
            <a:ext cx="1911096" cy="201168"/>
          </a:xfrm>
          <a:prstGeom prst="rect">
            <a:avLst/>
          </a:prstGeom>
          <a:noFill/>
        </p:spPr>
        <p:txBody>
          <a:bodyPr wrap="square" lIns="0" tIns="0" rIns="0" bIns="0" anchor="t">
            <a:spAutoFit/>
          </a:bodyPr>
          <a:lstStyle/>
          <a:p>
            <a:pPr algn="l">
              <a:lnSpc>
                <a:spcPct val="115000"/>
              </a:lnSpc>
            </a:pPr>
            <a:r>
              <a:rPr sz="1100" b="1">
                <a:solidFill>
                  <a:srgbClr val="0F1F3D"/>
                </a:solidFill>
                <a:latin typeface="Calibri"/>
              </a:rPr>
              <a:t>Agentic Intelligence</a:t>
            </a:r>
          </a:p>
        </p:txBody>
      </p:sp>
      <p:sp>
        <p:nvSpPr>
          <p:cNvPr id="71" name="TextBox 70"/>
          <p:cNvSpPr txBox="1"/>
          <p:nvPr/>
        </p:nvSpPr>
        <p:spPr>
          <a:xfrm>
            <a:off x="4754880" y="3703320"/>
            <a:ext cx="1911096" cy="146304"/>
          </a:xfrm>
          <a:prstGeom prst="rect">
            <a:avLst/>
          </a:prstGeom>
          <a:noFill/>
        </p:spPr>
        <p:txBody>
          <a:bodyPr wrap="square" lIns="0" tIns="0" rIns="0" bIns="0" anchor="t">
            <a:spAutoFit/>
          </a:bodyPr>
          <a:lstStyle/>
          <a:p>
            <a:pPr algn="l">
              <a:lnSpc>
                <a:spcPct val="115000"/>
              </a:lnSpc>
            </a:pPr>
            <a:r>
              <a:rPr sz="850" b="1">
                <a:solidFill>
                  <a:srgbClr val="1A56DB"/>
                </a:solidFill>
                <a:latin typeface="Calibri"/>
              </a:rPr>
              <a:t>AUTONOMOUS WORKFLOWS</a:t>
            </a:r>
          </a:p>
        </p:txBody>
      </p:sp>
      <p:sp>
        <p:nvSpPr>
          <p:cNvPr id="72" name="TextBox 71"/>
          <p:cNvSpPr txBox="1"/>
          <p:nvPr/>
        </p:nvSpPr>
        <p:spPr>
          <a:xfrm>
            <a:off x="4754880" y="3867912"/>
            <a:ext cx="1911096" cy="841248"/>
          </a:xfrm>
          <a:prstGeom prst="rect">
            <a:avLst/>
          </a:prstGeom>
          <a:noFill/>
        </p:spPr>
        <p:txBody>
          <a:bodyPr wrap="square" lIns="0" tIns="0" rIns="0" bIns="0">
            <a:spAutoFit/>
          </a:bodyPr>
          <a:lstStyle/>
          <a:p>
            <a:pPr algn="l">
              <a:lnSpc>
                <a:spcPct val="118000"/>
              </a:lnSpc>
            </a:pPr>
            <a:r>
              <a:rPr sz="850" b="0">
                <a:solidFill>
                  <a:srgbClr val="4A5568"/>
                </a:solidFill>
                <a:latin typeface="Calibri"/>
              </a:rPr>
              <a:t>•  Multi-step autonomous tasks</a:t>
            </a:r>
          </a:p>
          <a:p>
            <a:pPr algn="l">
              <a:lnSpc>
                <a:spcPct val="118000"/>
              </a:lnSpc>
              <a:spcBef>
                <a:spcPts val="100"/>
              </a:spcBef>
            </a:pPr>
            <a:r>
              <a:rPr sz="850" b="0">
                <a:solidFill>
                  <a:srgbClr val="4A5568"/>
                </a:solidFill>
                <a:latin typeface="Calibri"/>
              </a:rPr>
              <a:t>•  Conflict resolution (skip/update)</a:t>
            </a:r>
          </a:p>
          <a:p>
            <a:pPr algn="l">
              <a:lnSpc>
                <a:spcPct val="118000"/>
              </a:lnSpc>
              <a:spcBef>
                <a:spcPts val="100"/>
              </a:spcBef>
            </a:pPr>
            <a:r>
              <a:rPr sz="850" b="0">
                <a:solidFill>
                  <a:srgbClr val="4A5568"/>
                </a:solidFill>
                <a:latin typeface="Calibri"/>
              </a:rPr>
              <a:t>•  Auto lifecycle management</a:t>
            </a:r>
          </a:p>
        </p:txBody>
      </p:sp>
      <p:sp>
        <p:nvSpPr>
          <p:cNvPr id="73" name="Rectangle 72"/>
          <p:cNvSpPr/>
          <p:nvPr/>
        </p:nvSpPr>
        <p:spPr>
          <a:xfrm>
            <a:off x="6903720" y="3456432"/>
            <a:ext cx="2157984" cy="1298448"/>
          </a:xfrm>
          <a:prstGeom prst="rect">
            <a:avLst/>
          </a:prstGeom>
          <a:solidFill>
            <a:srgbClr val="FFFFFF"/>
          </a:solidFill>
          <a:ln w="6350">
            <a:solidFill>
              <a:srgbClr val="DDE3ED"/>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74" name="Rectangle 73"/>
          <p:cNvSpPr/>
          <p:nvPr/>
        </p:nvSpPr>
        <p:spPr>
          <a:xfrm>
            <a:off x="6903720" y="3456432"/>
            <a:ext cx="36576" cy="1298448"/>
          </a:xfrm>
          <a:prstGeom prst="rect">
            <a:avLst/>
          </a:prstGeom>
          <a:solidFill>
            <a:srgbClr val="2563E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75" name="Oval 74"/>
          <p:cNvSpPr/>
          <p:nvPr/>
        </p:nvSpPr>
        <p:spPr>
          <a:xfrm>
            <a:off x="8897112" y="3547872"/>
            <a:ext cx="64008" cy="64008"/>
          </a:xfrm>
          <a:prstGeom prst="ellipse">
            <a:avLst/>
          </a:prstGeom>
          <a:solidFill>
            <a:srgbClr val="22C55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76" name="TextBox 75"/>
          <p:cNvSpPr txBox="1"/>
          <p:nvPr/>
        </p:nvSpPr>
        <p:spPr>
          <a:xfrm>
            <a:off x="7004304" y="3511296"/>
            <a:ext cx="1911096" cy="201168"/>
          </a:xfrm>
          <a:prstGeom prst="rect">
            <a:avLst/>
          </a:prstGeom>
          <a:noFill/>
        </p:spPr>
        <p:txBody>
          <a:bodyPr wrap="square" lIns="0" tIns="0" rIns="0" bIns="0" anchor="t">
            <a:spAutoFit/>
          </a:bodyPr>
          <a:lstStyle/>
          <a:p>
            <a:pPr algn="l">
              <a:lnSpc>
                <a:spcPct val="115000"/>
              </a:lnSpc>
            </a:pPr>
            <a:r>
              <a:rPr sz="1100" b="1">
                <a:solidFill>
                  <a:srgbClr val="0F1F3D"/>
                </a:solidFill>
                <a:latin typeface="Calibri"/>
              </a:rPr>
              <a:t>Time To Market</a:t>
            </a:r>
          </a:p>
        </p:txBody>
      </p:sp>
      <p:sp>
        <p:nvSpPr>
          <p:cNvPr id="77" name="TextBox 76"/>
          <p:cNvSpPr txBox="1"/>
          <p:nvPr/>
        </p:nvSpPr>
        <p:spPr>
          <a:xfrm>
            <a:off x="7004304" y="3703320"/>
            <a:ext cx="1911096" cy="146304"/>
          </a:xfrm>
          <a:prstGeom prst="rect">
            <a:avLst/>
          </a:prstGeom>
          <a:noFill/>
        </p:spPr>
        <p:txBody>
          <a:bodyPr wrap="square" lIns="0" tIns="0" rIns="0" bIns="0" anchor="t">
            <a:spAutoFit/>
          </a:bodyPr>
          <a:lstStyle/>
          <a:p>
            <a:pPr algn="l">
              <a:lnSpc>
                <a:spcPct val="115000"/>
              </a:lnSpc>
            </a:pPr>
            <a:r>
              <a:rPr sz="850" b="1">
                <a:solidFill>
                  <a:srgbClr val="1A56DB"/>
                </a:solidFill>
                <a:latin typeface="Calibri"/>
              </a:rPr>
              <a:t>FROM IDEA TO LIVE API</a:t>
            </a:r>
          </a:p>
        </p:txBody>
      </p:sp>
      <p:sp>
        <p:nvSpPr>
          <p:cNvPr id="78" name="TextBox 77"/>
          <p:cNvSpPr txBox="1"/>
          <p:nvPr/>
        </p:nvSpPr>
        <p:spPr>
          <a:xfrm>
            <a:off x="7004304" y="3867912"/>
            <a:ext cx="1911096" cy="841248"/>
          </a:xfrm>
          <a:prstGeom prst="rect">
            <a:avLst/>
          </a:prstGeom>
          <a:noFill/>
        </p:spPr>
        <p:txBody>
          <a:bodyPr wrap="square" lIns="0" tIns="0" rIns="0" bIns="0">
            <a:spAutoFit/>
          </a:bodyPr>
          <a:lstStyle/>
          <a:p>
            <a:pPr algn="l">
              <a:lnSpc>
                <a:spcPct val="118000"/>
              </a:lnSpc>
            </a:pPr>
            <a:r>
              <a:rPr sz="850" b="0">
                <a:solidFill>
                  <a:srgbClr val="4A5568"/>
                </a:solidFill>
                <a:latin typeface="Calibri"/>
              </a:rPr>
              <a:t>•  Plain English → live API (secs)</a:t>
            </a:r>
          </a:p>
          <a:p>
            <a:pPr algn="l">
              <a:lnSpc>
                <a:spcPct val="118000"/>
              </a:lnSpc>
              <a:spcBef>
                <a:spcPts val="100"/>
              </a:spcBef>
            </a:pPr>
            <a:r>
              <a:rPr sz="850" b="0">
                <a:solidFill>
                  <a:srgbClr val="4A5568"/>
                </a:solidFill>
                <a:latin typeface="Calibri"/>
              </a:rPr>
              <a:t>•  ISO 8583 + REST in one platform</a:t>
            </a:r>
          </a:p>
          <a:p>
            <a:pPr algn="l">
              <a:lnSpc>
                <a:spcPct val="118000"/>
              </a:lnSpc>
              <a:spcBef>
                <a:spcPts val="100"/>
              </a:spcBef>
            </a:pPr>
            <a:r>
              <a:rPr sz="850" b="0">
                <a:solidFill>
                  <a:srgbClr val="4A5568"/>
                </a:solidFill>
                <a:latin typeface="Calibri"/>
              </a:rPr>
              <a:t>•  Plug &amp; Play — bring your LLM</a:t>
            </a:r>
          </a:p>
        </p:txBody>
      </p:sp>
      <p:sp>
        <p:nvSpPr>
          <p:cNvPr id="79" name="Rectangle 78"/>
          <p:cNvSpPr/>
          <p:nvPr/>
        </p:nvSpPr>
        <p:spPr>
          <a:xfrm>
            <a:off x="0" y="4837176"/>
            <a:ext cx="164592" cy="310896"/>
          </a:xfrm>
          <a:prstGeom prst="rect">
            <a:avLst/>
          </a:prstGeom>
          <a:solidFill>
            <a:srgbClr val="2563E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80" name="TextBox 79"/>
          <p:cNvSpPr txBox="1"/>
          <p:nvPr/>
        </p:nvSpPr>
        <p:spPr>
          <a:xfrm>
            <a:off x="329184" y="4846320"/>
            <a:ext cx="8595360" cy="274320"/>
          </a:xfrm>
          <a:prstGeom prst="rect">
            <a:avLst/>
          </a:prstGeom>
          <a:noFill/>
        </p:spPr>
        <p:txBody>
          <a:bodyPr wrap="square" lIns="0" tIns="0" rIns="0" bIns="0" anchor="ctr">
            <a:spAutoFit/>
          </a:bodyPr>
          <a:lstStyle/>
          <a:p>
            <a:pPr algn="l">
              <a:lnSpc>
                <a:spcPct val="115000"/>
              </a:lnSpc>
            </a:pPr>
            <a:r>
              <a:rPr sz="900" b="0">
                <a:solidFill>
                  <a:srgbClr val="6B7280"/>
                </a:solidFill>
                <a:latin typeface="Calibri"/>
              </a:rPr>
              <a:t>WISO Engine · Agentic, payment-native, model-agnostic   |   Plain English to live, ISO-compliant validation in seconds.</a:t>
            </a:r>
          </a:p>
        </p:txBody>
      </p:sp>
    </p:spTree>
    <p:extLst>
      <p:ext uri="{BB962C8B-B14F-4D97-AF65-F5344CB8AC3E}">
        <p14:creationId xmlns:p14="http://schemas.microsoft.com/office/powerpoint/2010/main" val="261307943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hape 0"/>
          <p:cNvSpPr/>
          <p:nvPr/>
        </p:nvSpPr>
        <p:spPr>
          <a:xfrm>
            <a:off x="0" y="0"/>
            <a:ext cx="9144000" cy="960120"/>
          </a:xfrm>
          <a:prstGeom prst="rect">
            <a:avLst/>
          </a:prstGeom>
          <a:solidFill>
            <a:srgbClr val="111827"/>
          </a:solidFill>
          <a:ln w="12700">
            <a:solidFill>
              <a:srgbClr val="111827"/>
            </a:solidFill>
            <a:prstDash val="solid"/>
          </a:ln>
        </p:spPr>
        <p:txBody>
          <a:bodyPr/>
          <a:lstStyle/>
          <a:p>
            <a:endParaRPr lang="en-US"/>
          </a:p>
        </p:txBody>
      </p:sp>
      <p:sp>
        <p:nvSpPr>
          <p:cNvPr id="3" name="Shape 1"/>
          <p:cNvSpPr/>
          <p:nvPr/>
        </p:nvSpPr>
        <p:spPr>
          <a:xfrm>
            <a:off x="0" y="0"/>
            <a:ext cx="164592" cy="960120"/>
          </a:xfrm>
          <a:prstGeom prst="rect">
            <a:avLst/>
          </a:prstGeom>
          <a:solidFill>
            <a:srgbClr val="2563EB"/>
          </a:solidFill>
          <a:ln w="12700">
            <a:solidFill>
              <a:srgbClr val="2563EB"/>
            </a:solidFill>
            <a:prstDash val="solid"/>
          </a:ln>
        </p:spPr>
        <p:txBody>
          <a:bodyPr/>
          <a:lstStyle/>
          <a:p>
            <a:endParaRPr lang="en-US"/>
          </a:p>
        </p:txBody>
      </p:sp>
      <p:sp>
        <p:nvSpPr>
          <p:cNvPr id="4" name="Text 2"/>
          <p:cNvSpPr/>
          <p:nvPr/>
        </p:nvSpPr>
        <p:spPr>
          <a:xfrm>
            <a:off x="420624" y="0"/>
            <a:ext cx="8339328" cy="640080"/>
          </a:xfrm>
          <a:prstGeom prst="rect">
            <a:avLst/>
          </a:prstGeom>
          <a:noFill/>
          <a:ln/>
        </p:spPr>
        <p:txBody>
          <a:bodyPr wrap="square" lIns="0" tIns="0" rIns="0" bIns="0" rtlCol="0" anchor="ctr"/>
          <a:lstStyle/>
          <a:p>
            <a:pPr marL="0" indent="0">
              <a:buNone/>
            </a:pPr>
            <a:r>
              <a:rPr lang="en-US" sz="1800" b="1" dirty="0">
                <a:solidFill>
                  <a:srgbClr val="FFFFFF"/>
                </a:solidFill>
                <a:latin typeface="Calibri" pitchFamily="34" charset="0"/>
                <a:ea typeface="Calibri" pitchFamily="34" charset="-122"/>
                <a:cs typeface="Calibri" pitchFamily="34" charset="-120"/>
              </a:rPr>
              <a:t>Ten payment-native agents. One integrated platform.</a:t>
            </a:r>
            <a:endParaRPr lang="en-US" sz="1800" dirty="0"/>
          </a:p>
        </p:txBody>
      </p:sp>
      <p:sp>
        <p:nvSpPr>
          <p:cNvPr id="5" name="Text 3"/>
          <p:cNvSpPr/>
          <p:nvPr/>
        </p:nvSpPr>
        <p:spPr>
          <a:xfrm>
            <a:off x="420624" y="640080"/>
            <a:ext cx="8339328" cy="310896"/>
          </a:xfrm>
          <a:prstGeom prst="rect">
            <a:avLst/>
          </a:prstGeom>
          <a:noFill/>
          <a:ln/>
        </p:spPr>
        <p:txBody>
          <a:bodyPr wrap="square" rtlCol="0" anchor="ctr"/>
          <a:lstStyle/>
          <a:p>
            <a:pPr marL="0" indent="0">
              <a:buNone/>
            </a:pPr>
            <a:r>
              <a:rPr lang="en-US" sz="950" dirty="0">
                <a:solidFill>
                  <a:srgbClr val="9CA3AF"/>
                </a:solidFill>
              </a:rPr>
              <a:t>Protocol-native. AI-powered. Deployed as infrastructure inside CI/CD — not an add-on.</a:t>
            </a:r>
            <a:endParaRPr lang="en-US" sz="950" dirty="0"/>
          </a:p>
        </p:txBody>
      </p:sp>
      <p:sp>
        <p:nvSpPr>
          <p:cNvPr id="100" name="Shape 100"/>
          <p:cNvSpPr/>
          <p:nvPr/>
        </p:nvSpPr>
        <p:spPr>
          <a:xfrm>
            <a:off x="182880" y="1060704"/>
            <a:ext cx="1667866" cy="1773936"/>
          </a:xfrm>
          <a:prstGeom prst="rect">
            <a:avLst/>
          </a:prstGeom>
          <a:solidFill>
            <a:srgbClr val="FFFFFF"/>
          </a:solidFill>
          <a:ln w="12700">
            <a:solidFill>
              <a:srgbClr val="E5E7EB"/>
            </a:solidFill>
            <a:prstDash val="solid"/>
          </a:ln>
          <a:effectLst>
            <a:outerShdw blurRad="101600" dist="25400" dir="8100000" algn="bl" rotWithShape="0">
              <a:srgbClr val="111827">
                <a:alpha val="10000"/>
              </a:srgbClr>
            </a:outerShdw>
          </a:effectLst>
        </p:spPr>
        <p:txBody>
          <a:bodyPr/>
          <a:lstStyle/>
          <a:p>
            <a:endParaRPr lang="en-US"/>
          </a:p>
        </p:txBody>
      </p:sp>
      <p:sp>
        <p:nvSpPr>
          <p:cNvPr id="101" name="Shape 101"/>
          <p:cNvSpPr/>
          <p:nvPr/>
        </p:nvSpPr>
        <p:spPr>
          <a:xfrm>
            <a:off x="182880" y="1060704"/>
            <a:ext cx="1667866" cy="45720"/>
          </a:xfrm>
          <a:prstGeom prst="rect">
            <a:avLst/>
          </a:prstGeom>
          <a:solidFill>
            <a:srgbClr val="2563EB"/>
          </a:solidFill>
          <a:ln w="12700">
            <a:solidFill>
              <a:srgbClr val="2563EB"/>
            </a:solidFill>
            <a:prstDash val="solid"/>
          </a:ln>
        </p:spPr>
        <p:txBody>
          <a:bodyPr/>
          <a:lstStyle/>
          <a:p>
            <a:endParaRPr lang="en-US"/>
          </a:p>
        </p:txBody>
      </p:sp>
      <p:sp>
        <p:nvSpPr>
          <p:cNvPr id="102" name="Text 102"/>
          <p:cNvSpPr/>
          <p:nvPr/>
        </p:nvSpPr>
        <p:spPr>
          <a:xfrm>
            <a:off x="310896" y="1170432"/>
            <a:ext cx="1411834" cy="292608"/>
          </a:xfrm>
          <a:prstGeom prst="rect">
            <a:avLst/>
          </a:prstGeom>
          <a:noFill/>
          <a:ln/>
        </p:spPr>
        <p:txBody>
          <a:bodyPr wrap="square" rtlCol="0" anchor="ctr"/>
          <a:lstStyle/>
          <a:p>
            <a:pPr marL="0" indent="0">
              <a:buNone/>
            </a:pPr>
            <a:r>
              <a:rPr lang="en-US" sz="1100" b="1" dirty="0">
                <a:solidFill>
                  <a:srgbClr val="111827"/>
                </a:solidFill>
                <a:latin typeface="Calibri" pitchFamily="34" charset="0"/>
                <a:ea typeface="Calibri" pitchFamily="34" charset="-122"/>
                <a:cs typeface="Calibri" pitchFamily="34" charset="-120"/>
              </a:rPr>
              <a:t>WISO</a:t>
            </a:r>
            <a:endParaRPr lang="en-US" sz="1100" dirty="0"/>
          </a:p>
        </p:txBody>
      </p:sp>
      <p:sp>
        <p:nvSpPr>
          <p:cNvPr id="103" name="Text 103"/>
          <p:cNvSpPr/>
          <p:nvPr/>
        </p:nvSpPr>
        <p:spPr>
          <a:xfrm>
            <a:off x="310896" y="1463040"/>
            <a:ext cx="1411834" cy="219456"/>
          </a:xfrm>
          <a:prstGeom prst="rect">
            <a:avLst/>
          </a:prstGeom>
          <a:noFill/>
          <a:ln/>
        </p:spPr>
        <p:txBody>
          <a:bodyPr wrap="square" rtlCol="0" anchor="ctr"/>
          <a:lstStyle/>
          <a:p>
            <a:pPr marL="0" indent="0">
              <a:buNone/>
            </a:pPr>
            <a:r>
              <a:rPr lang="en-US" sz="700" dirty="0">
                <a:solidFill>
                  <a:srgbClr val="2563EB"/>
                </a:solidFill>
              </a:rPr>
              <a:t>Workflow Intelligence</a:t>
            </a:r>
            <a:endParaRPr lang="en-US" sz="700" dirty="0"/>
          </a:p>
        </p:txBody>
      </p:sp>
      <p:sp>
        <p:nvSpPr>
          <p:cNvPr id="104" name="Text 104"/>
          <p:cNvSpPr/>
          <p:nvPr/>
        </p:nvSpPr>
        <p:spPr>
          <a:xfrm>
            <a:off x="310896" y="1682496"/>
            <a:ext cx="1411834" cy="1024128"/>
          </a:xfrm>
          <a:prstGeom prst="rect">
            <a:avLst/>
          </a:prstGeom>
          <a:noFill/>
          <a:ln/>
        </p:spPr>
        <p:txBody>
          <a:bodyPr wrap="square" rtlCol="0" anchor="ctr"/>
          <a:lstStyle/>
          <a:p>
            <a:pPr marL="0" indent="0">
              <a:buNone/>
            </a:pPr>
            <a:r>
              <a:rPr lang="en-US" sz="750" dirty="0">
                <a:solidFill>
                  <a:srgbClr val="374151"/>
                </a:solidFill>
              </a:rPr>
              <a:t>Describe a scenario in plain language. AI surfaces 95%+ more edge cases — the failure modes your team would not think to validate.</a:t>
            </a:r>
            <a:endParaRPr lang="en-US" sz="750" dirty="0"/>
          </a:p>
        </p:txBody>
      </p:sp>
      <p:sp>
        <p:nvSpPr>
          <p:cNvPr id="105" name="Shape 105"/>
          <p:cNvSpPr/>
          <p:nvPr/>
        </p:nvSpPr>
        <p:spPr>
          <a:xfrm>
            <a:off x="1960474" y="1060704"/>
            <a:ext cx="1667866" cy="1773936"/>
          </a:xfrm>
          <a:prstGeom prst="rect">
            <a:avLst/>
          </a:prstGeom>
          <a:solidFill>
            <a:srgbClr val="FFFFFF"/>
          </a:solidFill>
          <a:ln w="12700">
            <a:solidFill>
              <a:srgbClr val="E5E7EB"/>
            </a:solidFill>
            <a:prstDash val="solid"/>
          </a:ln>
          <a:effectLst>
            <a:outerShdw blurRad="101600" dist="25400" dir="8100000" algn="bl" rotWithShape="0">
              <a:srgbClr val="111827">
                <a:alpha val="10000"/>
              </a:srgbClr>
            </a:outerShdw>
          </a:effectLst>
        </p:spPr>
        <p:txBody>
          <a:bodyPr/>
          <a:lstStyle/>
          <a:p>
            <a:endParaRPr lang="en-US"/>
          </a:p>
        </p:txBody>
      </p:sp>
      <p:sp>
        <p:nvSpPr>
          <p:cNvPr id="106" name="Shape 106"/>
          <p:cNvSpPr/>
          <p:nvPr/>
        </p:nvSpPr>
        <p:spPr>
          <a:xfrm>
            <a:off x="1960474" y="1060704"/>
            <a:ext cx="1667866" cy="45720"/>
          </a:xfrm>
          <a:prstGeom prst="rect">
            <a:avLst/>
          </a:prstGeom>
          <a:solidFill>
            <a:srgbClr val="2563EB"/>
          </a:solidFill>
          <a:ln w="12700">
            <a:solidFill>
              <a:srgbClr val="2563EB"/>
            </a:solidFill>
            <a:prstDash val="solid"/>
          </a:ln>
        </p:spPr>
        <p:txBody>
          <a:bodyPr/>
          <a:lstStyle/>
          <a:p>
            <a:endParaRPr lang="en-US"/>
          </a:p>
        </p:txBody>
      </p:sp>
      <p:sp>
        <p:nvSpPr>
          <p:cNvPr id="107" name="Text 107"/>
          <p:cNvSpPr/>
          <p:nvPr/>
        </p:nvSpPr>
        <p:spPr>
          <a:xfrm>
            <a:off x="2088490" y="1170432"/>
            <a:ext cx="1411834" cy="292608"/>
          </a:xfrm>
          <a:prstGeom prst="rect">
            <a:avLst/>
          </a:prstGeom>
          <a:noFill/>
          <a:ln/>
        </p:spPr>
        <p:txBody>
          <a:bodyPr wrap="square" rtlCol="0" anchor="ctr"/>
          <a:lstStyle/>
          <a:p>
            <a:pPr marL="0" indent="0">
              <a:buNone/>
            </a:pPr>
            <a:r>
              <a:rPr lang="en-US" sz="1100" b="1" dirty="0">
                <a:solidFill>
                  <a:srgbClr val="111827"/>
                </a:solidFill>
                <a:latin typeface="Calibri" pitchFamily="34" charset="0"/>
                <a:ea typeface="Calibri" pitchFamily="34" charset="-122"/>
                <a:cs typeface="Calibri" pitchFamily="34" charset="-120"/>
              </a:rPr>
              <a:t>Studio</a:t>
            </a:r>
            <a:endParaRPr lang="en-US" sz="1100" dirty="0"/>
          </a:p>
        </p:txBody>
      </p:sp>
      <p:sp>
        <p:nvSpPr>
          <p:cNvPr id="108" name="Text 108"/>
          <p:cNvSpPr/>
          <p:nvPr/>
        </p:nvSpPr>
        <p:spPr>
          <a:xfrm>
            <a:off x="2088490" y="1463040"/>
            <a:ext cx="1411834" cy="219456"/>
          </a:xfrm>
          <a:prstGeom prst="rect">
            <a:avLst/>
          </a:prstGeom>
          <a:noFill/>
          <a:ln/>
        </p:spPr>
        <p:txBody>
          <a:bodyPr wrap="square" rtlCol="0" anchor="ctr"/>
          <a:lstStyle/>
          <a:p>
            <a:pPr marL="0" indent="0">
              <a:buNone/>
            </a:pPr>
            <a:r>
              <a:rPr lang="en-US" sz="700" dirty="0">
                <a:solidFill>
                  <a:srgbClr val="2563EB"/>
                </a:solidFill>
              </a:rPr>
              <a:t>API &amp; ISO Validation</a:t>
            </a:r>
            <a:endParaRPr lang="en-US" sz="700" dirty="0"/>
          </a:p>
        </p:txBody>
      </p:sp>
      <p:sp>
        <p:nvSpPr>
          <p:cNvPr id="109" name="Text 109"/>
          <p:cNvSpPr/>
          <p:nvPr/>
        </p:nvSpPr>
        <p:spPr>
          <a:xfrm>
            <a:off x="2088490" y="1682496"/>
            <a:ext cx="1411834" cy="1024128"/>
          </a:xfrm>
          <a:prstGeom prst="rect">
            <a:avLst/>
          </a:prstGeom>
          <a:noFill/>
          <a:ln/>
        </p:spPr>
        <p:txBody>
          <a:bodyPr wrap="square" rtlCol="0" anchor="ctr"/>
          <a:lstStyle/>
          <a:p>
            <a:pPr marL="0" indent="0">
              <a:buNone/>
            </a:pPr>
            <a:r>
              <a:rPr lang="en-US" sz="750" dirty="0">
                <a:solidFill>
                  <a:srgbClr val="374151"/>
                </a:solidFill>
              </a:rPr>
              <a:t>Native ISO 8583, ISO 20022 &amp; REST with payments-domain field awareness. Right-first-time protocol validation across every flow type.</a:t>
            </a:r>
            <a:endParaRPr lang="en-US" sz="750" dirty="0"/>
          </a:p>
        </p:txBody>
      </p:sp>
      <p:sp>
        <p:nvSpPr>
          <p:cNvPr id="110" name="Shape 110"/>
          <p:cNvSpPr/>
          <p:nvPr/>
        </p:nvSpPr>
        <p:spPr>
          <a:xfrm>
            <a:off x="3738068" y="1060704"/>
            <a:ext cx="1667866" cy="1773936"/>
          </a:xfrm>
          <a:prstGeom prst="rect">
            <a:avLst/>
          </a:prstGeom>
          <a:solidFill>
            <a:srgbClr val="FFFFFF"/>
          </a:solidFill>
          <a:ln w="12700">
            <a:solidFill>
              <a:srgbClr val="E5E7EB"/>
            </a:solidFill>
            <a:prstDash val="solid"/>
          </a:ln>
          <a:effectLst>
            <a:outerShdw blurRad="101600" dist="25400" dir="8100000" algn="bl" rotWithShape="0">
              <a:srgbClr val="111827">
                <a:alpha val="10000"/>
              </a:srgbClr>
            </a:outerShdw>
          </a:effectLst>
        </p:spPr>
        <p:txBody>
          <a:bodyPr/>
          <a:lstStyle/>
          <a:p>
            <a:endParaRPr lang="en-US"/>
          </a:p>
        </p:txBody>
      </p:sp>
      <p:sp>
        <p:nvSpPr>
          <p:cNvPr id="111" name="Shape 111"/>
          <p:cNvSpPr/>
          <p:nvPr/>
        </p:nvSpPr>
        <p:spPr>
          <a:xfrm>
            <a:off x="3738068" y="1060704"/>
            <a:ext cx="1667866" cy="45720"/>
          </a:xfrm>
          <a:prstGeom prst="rect">
            <a:avLst/>
          </a:prstGeom>
          <a:solidFill>
            <a:srgbClr val="2563EB"/>
          </a:solidFill>
          <a:ln w="12700">
            <a:solidFill>
              <a:srgbClr val="2563EB"/>
            </a:solidFill>
            <a:prstDash val="solid"/>
          </a:ln>
        </p:spPr>
        <p:txBody>
          <a:bodyPr/>
          <a:lstStyle/>
          <a:p>
            <a:endParaRPr lang="en-US"/>
          </a:p>
        </p:txBody>
      </p:sp>
      <p:sp>
        <p:nvSpPr>
          <p:cNvPr id="112" name="Text 112"/>
          <p:cNvSpPr/>
          <p:nvPr/>
        </p:nvSpPr>
        <p:spPr>
          <a:xfrm>
            <a:off x="3866084" y="1170432"/>
            <a:ext cx="1411834" cy="292608"/>
          </a:xfrm>
          <a:prstGeom prst="rect">
            <a:avLst/>
          </a:prstGeom>
          <a:noFill/>
          <a:ln/>
        </p:spPr>
        <p:txBody>
          <a:bodyPr wrap="square" rtlCol="0" anchor="ctr"/>
          <a:lstStyle/>
          <a:p>
            <a:pPr marL="0" indent="0">
              <a:buNone/>
            </a:pPr>
            <a:r>
              <a:rPr lang="en-US" sz="1100" b="1" dirty="0">
                <a:solidFill>
                  <a:srgbClr val="111827"/>
                </a:solidFill>
                <a:latin typeface="Calibri" pitchFamily="34" charset="0"/>
                <a:ea typeface="Calibri" pitchFamily="34" charset="-122"/>
                <a:cs typeface="Calibri" pitchFamily="34" charset="-120"/>
              </a:rPr>
              <a:t>Sandbox</a:t>
            </a:r>
            <a:endParaRPr lang="en-US" sz="1100" dirty="0"/>
          </a:p>
        </p:txBody>
      </p:sp>
      <p:sp>
        <p:nvSpPr>
          <p:cNvPr id="113" name="Text 113"/>
          <p:cNvSpPr/>
          <p:nvPr/>
        </p:nvSpPr>
        <p:spPr>
          <a:xfrm>
            <a:off x="3866084" y="1463040"/>
            <a:ext cx="1411834" cy="219456"/>
          </a:xfrm>
          <a:prstGeom prst="rect">
            <a:avLst/>
          </a:prstGeom>
          <a:noFill/>
          <a:ln/>
        </p:spPr>
        <p:txBody>
          <a:bodyPr wrap="square" rtlCol="0" anchor="ctr"/>
          <a:lstStyle/>
          <a:p>
            <a:pPr marL="0" indent="0">
              <a:buNone/>
            </a:pPr>
            <a:r>
              <a:rPr lang="en-US" sz="700" dirty="0">
                <a:solidFill>
                  <a:srgbClr val="2563EB"/>
                </a:solidFill>
              </a:rPr>
              <a:t>Host Simulation</a:t>
            </a:r>
            <a:endParaRPr lang="en-US" sz="700" dirty="0"/>
          </a:p>
        </p:txBody>
      </p:sp>
      <p:sp>
        <p:nvSpPr>
          <p:cNvPr id="114" name="Text 114"/>
          <p:cNvSpPr/>
          <p:nvPr/>
        </p:nvSpPr>
        <p:spPr>
          <a:xfrm>
            <a:off x="3866084" y="1682496"/>
            <a:ext cx="1411834" cy="1024128"/>
          </a:xfrm>
          <a:prstGeom prst="rect">
            <a:avLst/>
          </a:prstGeom>
          <a:noFill/>
          <a:ln/>
        </p:spPr>
        <p:txBody>
          <a:bodyPr wrap="square" rtlCol="0" anchor="ctr"/>
          <a:lstStyle/>
          <a:p>
            <a:pPr marL="0" indent="0">
              <a:buNone/>
            </a:pPr>
            <a:r>
              <a:rPr lang="en-US" sz="750" dirty="0">
                <a:solidFill>
                  <a:srgbClr val="374151"/>
                </a:solidFill>
              </a:rPr>
              <a:t>Production-grade digital twin of issuers, acquirers and processors. Zero production access required.</a:t>
            </a:r>
            <a:endParaRPr lang="en-US" sz="750" dirty="0"/>
          </a:p>
        </p:txBody>
      </p:sp>
      <p:sp>
        <p:nvSpPr>
          <p:cNvPr id="115" name="Shape 115"/>
          <p:cNvSpPr/>
          <p:nvPr/>
        </p:nvSpPr>
        <p:spPr>
          <a:xfrm>
            <a:off x="5515662" y="1060704"/>
            <a:ext cx="1667866" cy="1773936"/>
          </a:xfrm>
          <a:prstGeom prst="rect">
            <a:avLst/>
          </a:prstGeom>
          <a:solidFill>
            <a:srgbClr val="FFFFFF"/>
          </a:solidFill>
          <a:ln w="12700">
            <a:solidFill>
              <a:srgbClr val="E5E7EB"/>
            </a:solidFill>
            <a:prstDash val="solid"/>
          </a:ln>
          <a:effectLst>
            <a:outerShdw blurRad="101600" dist="25400" dir="8100000" algn="bl" rotWithShape="0">
              <a:srgbClr val="111827">
                <a:alpha val="10000"/>
              </a:srgbClr>
            </a:outerShdw>
          </a:effectLst>
        </p:spPr>
        <p:txBody>
          <a:bodyPr/>
          <a:lstStyle/>
          <a:p>
            <a:endParaRPr lang="en-US"/>
          </a:p>
        </p:txBody>
      </p:sp>
      <p:sp>
        <p:nvSpPr>
          <p:cNvPr id="116" name="Shape 116"/>
          <p:cNvSpPr/>
          <p:nvPr/>
        </p:nvSpPr>
        <p:spPr>
          <a:xfrm>
            <a:off x="5515662" y="1060704"/>
            <a:ext cx="1667866" cy="45720"/>
          </a:xfrm>
          <a:prstGeom prst="rect">
            <a:avLst/>
          </a:prstGeom>
          <a:solidFill>
            <a:srgbClr val="2563EB"/>
          </a:solidFill>
          <a:ln w="12700">
            <a:solidFill>
              <a:srgbClr val="2563EB"/>
            </a:solidFill>
            <a:prstDash val="solid"/>
          </a:ln>
        </p:spPr>
        <p:txBody>
          <a:bodyPr/>
          <a:lstStyle/>
          <a:p>
            <a:endParaRPr lang="en-US"/>
          </a:p>
        </p:txBody>
      </p:sp>
      <p:sp>
        <p:nvSpPr>
          <p:cNvPr id="117" name="Text 117"/>
          <p:cNvSpPr/>
          <p:nvPr/>
        </p:nvSpPr>
        <p:spPr>
          <a:xfrm>
            <a:off x="5643678" y="1170432"/>
            <a:ext cx="1411834" cy="292608"/>
          </a:xfrm>
          <a:prstGeom prst="rect">
            <a:avLst/>
          </a:prstGeom>
          <a:noFill/>
          <a:ln/>
        </p:spPr>
        <p:txBody>
          <a:bodyPr wrap="square" rtlCol="0" anchor="ctr"/>
          <a:lstStyle/>
          <a:p>
            <a:pPr marL="0" indent="0">
              <a:buNone/>
            </a:pPr>
            <a:r>
              <a:rPr lang="en-US" sz="1100" b="1" dirty="0">
                <a:solidFill>
                  <a:srgbClr val="111827"/>
                </a:solidFill>
                <a:latin typeface="Calibri" pitchFamily="34" charset="0"/>
                <a:ea typeface="Calibri" pitchFamily="34" charset="-122"/>
                <a:cs typeface="Calibri" pitchFamily="34" charset="-120"/>
              </a:rPr>
              <a:t>Interceptor</a:t>
            </a:r>
            <a:endParaRPr lang="en-US" sz="1100" dirty="0"/>
          </a:p>
        </p:txBody>
      </p:sp>
      <p:sp>
        <p:nvSpPr>
          <p:cNvPr id="118" name="Text 118"/>
          <p:cNvSpPr/>
          <p:nvPr/>
        </p:nvSpPr>
        <p:spPr>
          <a:xfrm>
            <a:off x="5643678" y="1463040"/>
            <a:ext cx="1411834" cy="219456"/>
          </a:xfrm>
          <a:prstGeom prst="rect">
            <a:avLst/>
          </a:prstGeom>
          <a:noFill/>
          <a:ln/>
        </p:spPr>
        <p:txBody>
          <a:bodyPr wrap="square" rtlCol="0" anchor="ctr"/>
          <a:lstStyle/>
          <a:p>
            <a:pPr marL="0" indent="0">
              <a:buNone/>
            </a:pPr>
            <a:r>
              <a:rPr lang="en-US" sz="700" dirty="0">
                <a:solidFill>
                  <a:srgbClr val="2563EB"/>
                </a:solidFill>
              </a:rPr>
              <a:t>Flow Manipulation</a:t>
            </a:r>
            <a:endParaRPr lang="en-US" sz="700" dirty="0"/>
          </a:p>
        </p:txBody>
      </p:sp>
      <p:sp>
        <p:nvSpPr>
          <p:cNvPr id="119" name="Text 119"/>
          <p:cNvSpPr/>
          <p:nvPr/>
        </p:nvSpPr>
        <p:spPr>
          <a:xfrm>
            <a:off x="5643678" y="1682496"/>
            <a:ext cx="1411834" cy="1024128"/>
          </a:xfrm>
          <a:prstGeom prst="rect">
            <a:avLst/>
          </a:prstGeom>
          <a:noFill/>
          <a:ln/>
        </p:spPr>
        <p:txBody>
          <a:bodyPr wrap="square" rtlCol="0" anchor="ctr"/>
          <a:lstStyle/>
          <a:p>
            <a:pPr marL="0" indent="0">
              <a:buNone/>
            </a:pPr>
            <a:r>
              <a:rPr lang="en-US" sz="750" dirty="0">
                <a:solidFill>
                  <a:srgbClr val="374151"/>
                </a:solidFill>
              </a:rPr>
              <a:t>Force the conditions that break payments in production — timeouts, truncation, retry storms — on demand.</a:t>
            </a:r>
            <a:endParaRPr lang="en-US" sz="750" dirty="0"/>
          </a:p>
        </p:txBody>
      </p:sp>
      <p:sp>
        <p:nvSpPr>
          <p:cNvPr id="120" name="Shape 120"/>
          <p:cNvSpPr/>
          <p:nvPr/>
        </p:nvSpPr>
        <p:spPr>
          <a:xfrm>
            <a:off x="7293256" y="1060704"/>
            <a:ext cx="1667866" cy="1773936"/>
          </a:xfrm>
          <a:prstGeom prst="rect">
            <a:avLst/>
          </a:prstGeom>
          <a:solidFill>
            <a:srgbClr val="FFFFFF"/>
          </a:solidFill>
          <a:ln w="12700">
            <a:solidFill>
              <a:srgbClr val="E5E7EB"/>
            </a:solidFill>
            <a:prstDash val="solid"/>
          </a:ln>
          <a:effectLst>
            <a:outerShdw blurRad="101600" dist="25400" dir="8100000" algn="bl" rotWithShape="0">
              <a:srgbClr val="111827">
                <a:alpha val="10000"/>
              </a:srgbClr>
            </a:outerShdw>
          </a:effectLst>
        </p:spPr>
        <p:txBody>
          <a:bodyPr/>
          <a:lstStyle/>
          <a:p>
            <a:endParaRPr lang="en-US"/>
          </a:p>
        </p:txBody>
      </p:sp>
      <p:sp>
        <p:nvSpPr>
          <p:cNvPr id="121" name="Shape 121"/>
          <p:cNvSpPr/>
          <p:nvPr/>
        </p:nvSpPr>
        <p:spPr>
          <a:xfrm>
            <a:off x="7293256" y="1060704"/>
            <a:ext cx="1667866" cy="45720"/>
          </a:xfrm>
          <a:prstGeom prst="rect">
            <a:avLst/>
          </a:prstGeom>
          <a:solidFill>
            <a:srgbClr val="2563EB"/>
          </a:solidFill>
          <a:ln w="12700">
            <a:solidFill>
              <a:srgbClr val="2563EB"/>
            </a:solidFill>
            <a:prstDash val="solid"/>
          </a:ln>
        </p:spPr>
        <p:txBody>
          <a:bodyPr/>
          <a:lstStyle/>
          <a:p>
            <a:endParaRPr lang="en-US"/>
          </a:p>
        </p:txBody>
      </p:sp>
      <p:sp>
        <p:nvSpPr>
          <p:cNvPr id="122" name="Text 122"/>
          <p:cNvSpPr/>
          <p:nvPr/>
        </p:nvSpPr>
        <p:spPr>
          <a:xfrm>
            <a:off x="7421272" y="1170432"/>
            <a:ext cx="1411834" cy="292608"/>
          </a:xfrm>
          <a:prstGeom prst="rect">
            <a:avLst/>
          </a:prstGeom>
          <a:noFill/>
          <a:ln/>
        </p:spPr>
        <p:txBody>
          <a:bodyPr wrap="square" rtlCol="0" anchor="ctr"/>
          <a:lstStyle/>
          <a:p>
            <a:pPr marL="0" indent="0">
              <a:buNone/>
            </a:pPr>
            <a:r>
              <a:rPr lang="en-US" sz="1100" b="1" dirty="0">
                <a:solidFill>
                  <a:srgbClr val="111827"/>
                </a:solidFill>
                <a:latin typeface="Calibri" pitchFamily="34" charset="0"/>
                <a:ea typeface="Calibri" pitchFamily="34" charset="-122"/>
                <a:cs typeface="Calibri" pitchFamily="34" charset="-120"/>
              </a:rPr>
              <a:t>StressLab</a:t>
            </a:r>
            <a:endParaRPr lang="en-US" sz="1100" dirty="0"/>
          </a:p>
        </p:txBody>
      </p:sp>
      <p:sp>
        <p:nvSpPr>
          <p:cNvPr id="123" name="Text 123"/>
          <p:cNvSpPr/>
          <p:nvPr/>
        </p:nvSpPr>
        <p:spPr>
          <a:xfrm>
            <a:off x="7421272" y="1463040"/>
            <a:ext cx="1411834" cy="219456"/>
          </a:xfrm>
          <a:prstGeom prst="rect">
            <a:avLst/>
          </a:prstGeom>
          <a:noFill/>
          <a:ln/>
        </p:spPr>
        <p:txBody>
          <a:bodyPr wrap="square" rtlCol="0" anchor="ctr"/>
          <a:lstStyle/>
          <a:p>
            <a:pPr marL="0" indent="0">
              <a:buNone/>
            </a:pPr>
            <a:r>
              <a:rPr lang="en-US" sz="700" dirty="0">
                <a:solidFill>
                  <a:srgbClr val="2563EB"/>
                </a:solidFill>
              </a:rPr>
              <a:t>Load &amp; Idempotency</a:t>
            </a:r>
            <a:endParaRPr lang="en-US" sz="700" dirty="0"/>
          </a:p>
        </p:txBody>
      </p:sp>
      <p:sp>
        <p:nvSpPr>
          <p:cNvPr id="124" name="Text 124"/>
          <p:cNvSpPr/>
          <p:nvPr/>
        </p:nvSpPr>
        <p:spPr>
          <a:xfrm>
            <a:off x="7421272" y="1682496"/>
            <a:ext cx="1411834" cy="1024128"/>
          </a:xfrm>
          <a:prstGeom prst="rect">
            <a:avLst/>
          </a:prstGeom>
          <a:noFill/>
          <a:ln/>
        </p:spPr>
        <p:txBody>
          <a:bodyPr wrap="square" rtlCol="0" anchor="ctr"/>
          <a:lstStyle/>
          <a:p>
            <a:pPr marL="0" indent="0">
              <a:buNone/>
            </a:pPr>
            <a:r>
              <a:rPr lang="en-US" sz="750" dirty="0">
                <a:solidFill>
                  <a:srgbClr val="374151"/>
                </a:solidFill>
              </a:rPr>
              <a:t>AI-generated payloads expose retry storms and idempotency failures before peak day arrives.</a:t>
            </a:r>
            <a:endParaRPr lang="en-US" sz="750" dirty="0"/>
          </a:p>
        </p:txBody>
      </p:sp>
      <p:sp>
        <p:nvSpPr>
          <p:cNvPr id="125" name="Shape 125"/>
          <p:cNvSpPr/>
          <p:nvPr/>
        </p:nvSpPr>
        <p:spPr>
          <a:xfrm>
            <a:off x="182880" y="2944368"/>
            <a:ext cx="1667866" cy="1773936"/>
          </a:xfrm>
          <a:prstGeom prst="rect">
            <a:avLst/>
          </a:prstGeom>
          <a:solidFill>
            <a:srgbClr val="FFFFFF"/>
          </a:solidFill>
          <a:ln w="12700">
            <a:solidFill>
              <a:srgbClr val="E5E7EB"/>
            </a:solidFill>
            <a:prstDash val="solid"/>
          </a:ln>
          <a:effectLst>
            <a:outerShdw blurRad="101600" dist="25400" dir="8100000" algn="bl" rotWithShape="0">
              <a:srgbClr val="111827">
                <a:alpha val="10000"/>
              </a:srgbClr>
            </a:outerShdw>
          </a:effectLst>
        </p:spPr>
        <p:txBody>
          <a:bodyPr/>
          <a:lstStyle/>
          <a:p>
            <a:endParaRPr lang="en-US"/>
          </a:p>
        </p:txBody>
      </p:sp>
      <p:sp>
        <p:nvSpPr>
          <p:cNvPr id="126" name="Shape 126"/>
          <p:cNvSpPr/>
          <p:nvPr/>
        </p:nvSpPr>
        <p:spPr>
          <a:xfrm>
            <a:off x="182880" y="2944368"/>
            <a:ext cx="1667866" cy="45720"/>
          </a:xfrm>
          <a:prstGeom prst="rect">
            <a:avLst/>
          </a:prstGeom>
          <a:solidFill>
            <a:srgbClr val="2563EB"/>
          </a:solidFill>
          <a:ln w="12700">
            <a:solidFill>
              <a:srgbClr val="2563EB"/>
            </a:solidFill>
            <a:prstDash val="solid"/>
          </a:ln>
        </p:spPr>
        <p:txBody>
          <a:bodyPr/>
          <a:lstStyle/>
          <a:p>
            <a:endParaRPr lang="en-US"/>
          </a:p>
        </p:txBody>
      </p:sp>
      <p:sp>
        <p:nvSpPr>
          <p:cNvPr id="127" name="Text 127"/>
          <p:cNvSpPr/>
          <p:nvPr/>
        </p:nvSpPr>
        <p:spPr>
          <a:xfrm>
            <a:off x="310896" y="3054096"/>
            <a:ext cx="1411834" cy="292608"/>
          </a:xfrm>
          <a:prstGeom prst="rect">
            <a:avLst/>
          </a:prstGeom>
          <a:noFill/>
          <a:ln/>
        </p:spPr>
        <p:txBody>
          <a:bodyPr wrap="square" rtlCol="0" anchor="ctr"/>
          <a:lstStyle/>
          <a:p>
            <a:pPr marL="0" indent="0">
              <a:buNone/>
            </a:pPr>
            <a:r>
              <a:rPr lang="en-US" sz="1100" b="1" dirty="0">
                <a:solidFill>
                  <a:srgbClr val="111827"/>
                </a:solidFill>
                <a:latin typeface="Calibri" pitchFamily="34" charset="0"/>
                <a:ea typeface="Calibri" pitchFamily="34" charset="-122"/>
                <a:cs typeface="Calibri" pitchFamily="34" charset="-120"/>
              </a:rPr>
              <a:t>Trace</a:t>
            </a:r>
            <a:endParaRPr lang="en-US" sz="1100" dirty="0"/>
          </a:p>
        </p:txBody>
      </p:sp>
      <p:sp>
        <p:nvSpPr>
          <p:cNvPr id="128" name="Text 128"/>
          <p:cNvSpPr/>
          <p:nvPr/>
        </p:nvSpPr>
        <p:spPr>
          <a:xfrm>
            <a:off x="310896" y="3346704"/>
            <a:ext cx="1411834" cy="219456"/>
          </a:xfrm>
          <a:prstGeom prst="rect">
            <a:avLst/>
          </a:prstGeom>
          <a:noFill/>
          <a:ln/>
        </p:spPr>
        <p:txBody>
          <a:bodyPr wrap="square" rtlCol="0" anchor="ctr"/>
          <a:lstStyle/>
          <a:p>
            <a:pPr marL="0" indent="0">
              <a:buNone/>
            </a:pPr>
            <a:r>
              <a:rPr lang="en-US" sz="700" dirty="0">
                <a:solidFill>
                  <a:srgbClr val="2563EB"/>
                </a:solidFill>
              </a:rPr>
              <a:t>End-to-End Observability</a:t>
            </a:r>
            <a:endParaRPr lang="en-US" sz="700" dirty="0"/>
          </a:p>
        </p:txBody>
      </p:sp>
      <p:sp>
        <p:nvSpPr>
          <p:cNvPr id="129" name="Text 129"/>
          <p:cNvSpPr/>
          <p:nvPr/>
        </p:nvSpPr>
        <p:spPr>
          <a:xfrm>
            <a:off x="310896" y="3566160"/>
            <a:ext cx="1411834" cy="1024128"/>
          </a:xfrm>
          <a:prstGeom prst="rect">
            <a:avLst/>
          </a:prstGeom>
          <a:noFill/>
          <a:ln/>
        </p:spPr>
        <p:txBody>
          <a:bodyPr wrap="square" rtlCol="0" anchor="ctr"/>
          <a:lstStyle/>
          <a:p>
            <a:pPr marL="0" indent="0">
              <a:buNone/>
            </a:pPr>
            <a:r>
              <a:rPr lang="en-US" sz="750" dirty="0">
                <a:solidFill>
                  <a:srgbClr val="374151"/>
                </a:solidFill>
              </a:rPr>
              <a:t>Full flow observability across every hop. Minutes to pinpoint the exact message, field or boundary.</a:t>
            </a:r>
            <a:endParaRPr lang="en-US" sz="750" dirty="0"/>
          </a:p>
        </p:txBody>
      </p:sp>
      <p:sp>
        <p:nvSpPr>
          <p:cNvPr id="130" name="Shape 130"/>
          <p:cNvSpPr/>
          <p:nvPr/>
        </p:nvSpPr>
        <p:spPr>
          <a:xfrm>
            <a:off x="1960474" y="2944368"/>
            <a:ext cx="1667866" cy="1773936"/>
          </a:xfrm>
          <a:prstGeom prst="rect">
            <a:avLst/>
          </a:prstGeom>
          <a:solidFill>
            <a:srgbClr val="FFFFFF"/>
          </a:solidFill>
          <a:ln w="12700">
            <a:solidFill>
              <a:srgbClr val="E5E7EB"/>
            </a:solidFill>
            <a:prstDash val="solid"/>
          </a:ln>
          <a:effectLst>
            <a:outerShdw blurRad="101600" dist="25400" dir="8100000" algn="bl" rotWithShape="0">
              <a:srgbClr val="111827">
                <a:alpha val="10000"/>
              </a:srgbClr>
            </a:outerShdw>
          </a:effectLst>
        </p:spPr>
        <p:txBody>
          <a:bodyPr/>
          <a:lstStyle/>
          <a:p>
            <a:endParaRPr lang="en-US"/>
          </a:p>
        </p:txBody>
      </p:sp>
      <p:sp>
        <p:nvSpPr>
          <p:cNvPr id="131" name="Shape 131"/>
          <p:cNvSpPr/>
          <p:nvPr/>
        </p:nvSpPr>
        <p:spPr>
          <a:xfrm>
            <a:off x="1960474" y="2944368"/>
            <a:ext cx="1667866" cy="45720"/>
          </a:xfrm>
          <a:prstGeom prst="rect">
            <a:avLst/>
          </a:prstGeom>
          <a:solidFill>
            <a:srgbClr val="2563EB"/>
          </a:solidFill>
          <a:ln w="12700">
            <a:solidFill>
              <a:srgbClr val="2563EB"/>
            </a:solidFill>
            <a:prstDash val="solid"/>
          </a:ln>
        </p:spPr>
        <p:txBody>
          <a:bodyPr/>
          <a:lstStyle/>
          <a:p>
            <a:endParaRPr lang="en-US"/>
          </a:p>
        </p:txBody>
      </p:sp>
      <p:sp>
        <p:nvSpPr>
          <p:cNvPr id="132" name="Text 132"/>
          <p:cNvSpPr/>
          <p:nvPr/>
        </p:nvSpPr>
        <p:spPr>
          <a:xfrm>
            <a:off x="2088490" y="3054096"/>
            <a:ext cx="1411834" cy="292608"/>
          </a:xfrm>
          <a:prstGeom prst="rect">
            <a:avLst/>
          </a:prstGeom>
          <a:noFill/>
          <a:ln/>
        </p:spPr>
        <p:txBody>
          <a:bodyPr wrap="square" rtlCol="0" anchor="ctr"/>
          <a:lstStyle/>
          <a:p>
            <a:pPr marL="0" indent="0">
              <a:buNone/>
            </a:pPr>
            <a:r>
              <a:rPr lang="en-US" sz="1100" b="1" dirty="0">
                <a:solidFill>
                  <a:srgbClr val="111827"/>
                </a:solidFill>
                <a:latin typeface="Calibri" pitchFamily="34" charset="0"/>
                <a:ea typeface="Calibri" pitchFamily="34" charset="-122"/>
                <a:cs typeface="Calibri" pitchFamily="34" charset="-120"/>
              </a:rPr>
              <a:t>RADAR</a:t>
            </a:r>
            <a:endParaRPr lang="en-US" sz="1100" dirty="0"/>
          </a:p>
        </p:txBody>
      </p:sp>
      <p:sp>
        <p:nvSpPr>
          <p:cNvPr id="133" name="Text 133"/>
          <p:cNvSpPr/>
          <p:nvPr/>
        </p:nvSpPr>
        <p:spPr>
          <a:xfrm>
            <a:off x="2088490" y="3346704"/>
            <a:ext cx="1411834" cy="219456"/>
          </a:xfrm>
          <a:prstGeom prst="rect">
            <a:avLst/>
          </a:prstGeom>
          <a:noFill/>
          <a:ln/>
        </p:spPr>
        <p:txBody>
          <a:bodyPr wrap="square" rtlCol="0" anchor="ctr"/>
          <a:lstStyle/>
          <a:p>
            <a:pPr marL="0" indent="0">
              <a:buNone/>
            </a:pPr>
            <a:r>
              <a:rPr lang="en-US" sz="700" dirty="0">
                <a:solidFill>
                  <a:srgbClr val="2563EB"/>
                </a:solidFill>
              </a:rPr>
              <a:t>Diagnostic Platform</a:t>
            </a:r>
            <a:endParaRPr lang="en-US" sz="700" dirty="0"/>
          </a:p>
        </p:txBody>
      </p:sp>
      <p:sp>
        <p:nvSpPr>
          <p:cNvPr id="134" name="Text 134"/>
          <p:cNvSpPr/>
          <p:nvPr/>
        </p:nvSpPr>
        <p:spPr>
          <a:xfrm>
            <a:off x="2088490" y="3566160"/>
            <a:ext cx="1411834" cy="1024128"/>
          </a:xfrm>
          <a:prstGeom prst="rect">
            <a:avLst/>
          </a:prstGeom>
          <a:noFill/>
          <a:ln/>
        </p:spPr>
        <p:txBody>
          <a:bodyPr wrap="square" rtlCol="0" anchor="ctr"/>
          <a:lstStyle/>
          <a:p>
            <a:pPr marL="0" indent="0">
              <a:buNone/>
            </a:pPr>
            <a:r>
              <a:rPr lang="en-US" sz="750" dirty="0">
                <a:solidFill>
                  <a:srgbClr val="374151"/>
                </a:solidFill>
              </a:rPr>
              <a:t>Board-presentable risk posture. 30 categories, 10 schemes — risk invisible until costly, made visible.</a:t>
            </a:r>
            <a:endParaRPr lang="en-US" sz="750" dirty="0"/>
          </a:p>
        </p:txBody>
      </p:sp>
      <p:sp>
        <p:nvSpPr>
          <p:cNvPr id="135" name="Shape 135"/>
          <p:cNvSpPr/>
          <p:nvPr/>
        </p:nvSpPr>
        <p:spPr>
          <a:xfrm>
            <a:off x="3738068" y="2944368"/>
            <a:ext cx="1667866" cy="1773936"/>
          </a:xfrm>
          <a:prstGeom prst="rect">
            <a:avLst/>
          </a:prstGeom>
          <a:solidFill>
            <a:srgbClr val="FFFFFF"/>
          </a:solidFill>
          <a:ln w="12700">
            <a:solidFill>
              <a:srgbClr val="E5E7EB"/>
            </a:solidFill>
            <a:prstDash val="solid"/>
          </a:ln>
          <a:effectLst>
            <a:outerShdw blurRad="101600" dist="25400" dir="8100000" algn="bl" rotWithShape="0">
              <a:srgbClr val="111827">
                <a:alpha val="10000"/>
              </a:srgbClr>
            </a:outerShdw>
          </a:effectLst>
        </p:spPr>
        <p:txBody>
          <a:bodyPr/>
          <a:lstStyle/>
          <a:p>
            <a:endParaRPr lang="en-US"/>
          </a:p>
        </p:txBody>
      </p:sp>
      <p:sp>
        <p:nvSpPr>
          <p:cNvPr id="136" name="Shape 136"/>
          <p:cNvSpPr/>
          <p:nvPr/>
        </p:nvSpPr>
        <p:spPr>
          <a:xfrm>
            <a:off x="3738068" y="2944368"/>
            <a:ext cx="1667866" cy="45720"/>
          </a:xfrm>
          <a:prstGeom prst="rect">
            <a:avLst/>
          </a:prstGeom>
          <a:solidFill>
            <a:srgbClr val="2563EB"/>
          </a:solidFill>
          <a:ln w="12700">
            <a:solidFill>
              <a:srgbClr val="2563EB"/>
            </a:solidFill>
            <a:prstDash val="solid"/>
          </a:ln>
        </p:spPr>
        <p:txBody>
          <a:bodyPr/>
          <a:lstStyle/>
          <a:p>
            <a:endParaRPr lang="en-US"/>
          </a:p>
        </p:txBody>
      </p:sp>
      <p:sp>
        <p:nvSpPr>
          <p:cNvPr id="137" name="Text 137"/>
          <p:cNvSpPr/>
          <p:nvPr/>
        </p:nvSpPr>
        <p:spPr>
          <a:xfrm>
            <a:off x="3866084" y="3054096"/>
            <a:ext cx="1411834" cy="292608"/>
          </a:xfrm>
          <a:prstGeom prst="rect">
            <a:avLst/>
          </a:prstGeom>
          <a:noFill/>
          <a:ln/>
        </p:spPr>
        <p:txBody>
          <a:bodyPr wrap="square" rtlCol="0" anchor="ctr"/>
          <a:lstStyle/>
          <a:p>
            <a:pPr marL="0" indent="0">
              <a:buNone/>
            </a:pPr>
            <a:r>
              <a:rPr lang="en-US" sz="1100" b="1" dirty="0">
                <a:solidFill>
                  <a:srgbClr val="111827"/>
                </a:solidFill>
                <a:latin typeface="Calibri" pitchFamily="34" charset="0"/>
                <a:ea typeface="Calibri" pitchFamily="34" charset="-122"/>
                <a:cs typeface="Calibri" pitchFamily="34" charset="-120"/>
              </a:rPr>
              <a:t>CXO Companion</a:t>
            </a:r>
            <a:endParaRPr lang="en-US" sz="1100" dirty="0"/>
          </a:p>
        </p:txBody>
      </p:sp>
      <p:sp>
        <p:nvSpPr>
          <p:cNvPr id="138" name="Text 138"/>
          <p:cNvSpPr/>
          <p:nvPr/>
        </p:nvSpPr>
        <p:spPr>
          <a:xfrm>
            <a:off x="3866084" y="3346704"/>
            <a:ext cx="1411834" cy="219456"/>
          </a:xfrm>
          <a:prstGeom prst="rect">
            <a:avLst/>
          </a:prstGeom>
          <a:noFill/>
          <a:ln/>
        </p:spPr>
        <p:txBody>
          <a:bodyPr wrap="square" rtlCol="0" anchor="ctr"/>
          <a:lstStyle/>
          <a:p>
            <a:pPr marL="0" indent="0">
              <a:buNone/>
            </a:pPr>
            <a:r>
              <a:rPr lang="en-US" sz="700" dirty="0">
                <a:solidFill>
                  <a:srgbClr val="2563EB"/>
                </a:solidFill>
              </a:rPr>
              <a:t>Executive Intelligence</a:t>
            </a:r>
            <a:endParaRPr lang="en-US" sz="700" dirty="0"/>
          </a:p>
        </p:txBody>
      </p:sp>
      <p:sp>
        <p:nvSpPr>
          <p:cNvPr id="139" name="Text 139"/>
          <p:cNvSpPr/>
          <p:nvPr/>
        </p:nvSpPr>
        <p:spPr>
          <a:xfrm>
            <a:off x="3866084" y="3566160"/>
            <a:ext cx="1411834" cy="1024128"/>
          </a:xfrm>
          <a:prstGeom prst="rect">
            <a:avLst/>
          </a:prstGeom>
          <a:noFill/>
          <a:ln/>
        </p:spPr>
        <p:txBody>
          <a:bodyPr wrap="square" rtlCol="0" anchor="ctr"/>
          <a:lstStyle/>
          <a:p>
            <a:pPr marL="0" indent="0">
              <a:buNone/>
            </a:pPr>
            <a:r>
              <a:rPr lang="en-US" sz="750" dirty="0">
                <a:solidFill>
                  <a:srgbClr val="374151"/>
                </a:solidFill>
              </a:rPr>
              <a:t>Reliability Score, Revenue-at-Risk and board-ready audit trail — continuously, not periodically.</a:t>
            </a:r>
            <a:endParaRPr lang="en-US" sz="750" dirty="0"/>
          </a:p>
        </p:txBody>
      </p:sp>
      <p:sp>
        <p:nvSpPr>
          <p:cNvPr id="140" name="Shape 140"/>
          <p:cNvSpPr/>
          <p:nvPr/>
        </p:nvSpPr>
        <p:spPr>
          <a:xfrm>
            <a:off x="5515662" y="2944368"/>
            <a:ext cx="1667866" cy="1773936"/>
          </a:xfrm>
          <a:prstGeom prst="rect">
            <a:avLst/>
          </a:prstGeom>
          <a:solidFill>
            <a:srgbClr val="FFFFFF"/>
          </a:solidFill>
          <a:ln w="12700">
            <a:solidFill>
              <a:srgbClr val="E5E7EB"/>
            </a:solidFill>
            <a:prstDash val="solid"/>
          </a:ln>
          <a:effectLst>
            <a:outerShdw blurRad="101600" dist="25400" dir="8100000" algn="bl" rotWithShape="0">
              <a:srgbClr val="111827">
                <a:alpha val="10000"/>
              </a:srgbClr>
            </a:outerShdw>
          </a:effectLst>
        </p:spPr>
        <p:txBody>
          <a:bodyPr/>
          <a:lstStyle/>
          <a:p>
            <a:endParaRPr lang="en-US"/>
          </a:p>
        </p:txBody>
      </p:sp>
      <p:sp>
        <p:nvSpPr>
          <p:cNvPr id="141" name="Shape 141"/>
          <p:cNvSpPr/>
          <p:nvPr/>
        </p:nvSpPr>
        <p:spPr>
          <a:xfrm>
            <a:off x="5515662" y="2944368"/>
            <a:ext cx="1667866" cy="45720"/>
          </a:xfrm>
          <a:prstGeom prst="rect">
            <a:avLst/>
          </a:prstGeom>
          <a:solidFill>
            <a:srgbClr val="2563EB"/>
          </a:solidFill>
          <a:ln w="12700">
            <a:solidFill>
              <a:srgbClr val="2563EB"/>
            </a:solidFill>
            <a:prstDash val="solid"/>
          </a:ln>
        </p:spPr>
        <p:txBody>
          <a:bodyPr/>
          <a:lstStyle/>
          <a:p>
            <a:endParaRPr lang="en-US"/>
          </a:p>
        </p:txBody>
      </p:sp>
      <p:sp>
        <p:nvSpPr>
          <p:cNvPr id="142" name="Text 142"/>
          <p:cNvSpPr/>
          <p:nvPr/>
        </p:nvSpPr>
        <p:spPr>
          <a:xfrm>
            <a:off x="5643678" y="3054096"/>
            <a:ext cx="1411834" cy="292608"/>
          </a:xfrm>
          <a:prstGeom prst="rect">
            <a:avLst/>
          </a:prstGeom>
          <a:noFill/>
          <a:ln/>
        </p:spPr>
        <p:txBody>
          <a:bodyPr wrap="square" rtlCol="0" anchor="ctr"/>
          <a:lstStyle/>
          <a:p>
            <a:pPr marL="0" indent="0">
              <a:buNone/>
            </a:pPr>
            <a:r>
              <a:rPr lang="en-US" sz="1100" b="1" dirty="0">
                <a:solidFill>
                  <a:srgbClr val="111827"/>
                </a:solidFill>
                <a:latin typeface="Calibri" pitchFamily="34" charset="0"/>
                <a:ea typeface="Calibri" pitchFamily="34" charset="-122"/>
                <a:cs typeface="Calibri" pitchFamily="34" charset="-120"/>
              </a:rPr>
              <a:t>Card Engine</a:t>
            </a:r>
            <a:endParaRPr lang="en-US" sz="1100" dirty="0"/>
          </a:p>
        </p:txBody>
      </p:sp>
      <p:sp>
        <p:nvSpPr>
          <p:cNvPr id="143" name="Text 143"/>
          <p:cNvSpPr/>
          <p:nvPr/>
        </p:nvSpPr>
        <p:spPr>
          <a:xfrm>
            <a:off x="5643678" y="3346704"/>
            <a:ext cx="1411834" cy="219456"/>
          </a:xfrm>
          <a:prstGeom prst="rect">
            <a:avLst/>
          </a:prstGeom>
          <a:noFill/>
          <a:ln/>
        </p:spPr>
        <p:txBody>
          <a:bodyPr wrap="square" rtlCol="0" anchor="ctr"/>
          <a:lstStyle/>
          <a:p>
            <a:pPr marL="0" indent="0">
              <a:buNone/>
            </a:pPr>
            <a:r>
              <a:rPr lang="en-US" sz="700" dirty="0">
                <a:solidFill>
                  <a:srgbClr val="2563EB"/>
                </a:solidFill>
              </a:rPr>
              <a:t>EMV Test Cards</a:t>
            </a:r>
            <a:endParaRPr lang="en-US" sz="700" dirty="0"/>
          </a:p>
        </p:txBody>
      </p:sp>
      <p:sp>
        <p:nvSpPr>
          <p:cNvPr id="144" name="Text 144"/>
          <p:cNvSpPr/>
          <p:nvPr/>
        </p:nvSpPr>
        <p:spPr>
          <a:xfrm>
            <a:off x="5643678" y="3566160"/>
            <a:ext cx="1411834" cy="1024128"/>
          </a:xfrm>
          <a:prstGeom prst="rect">
            <a:avLst/>
          </a:prstGeom>
          <a:noFill/>
          <a:ln/>
        </p:spPr>
        <p:txBody>
          <a:bodyPr wrap="square" rtlCol="0" anchor="ctr"/>
          <a:lstStyle/>
          <a:p>
            <a:pPr marL="0" indent="0">
              <a:buNone/>
            </a:pPr>
            <a:r>
              <a:rPr lang="en-US" sz="750" dirty="0">
                <a:solidFill>
                  <a:srgbClr val="374151"/>
                </a:solidFill>
              </a:rPr>
              <a:t>ARQC/DUKPT cryptographic complexity made accessible to every engineer, not just specialists.</a:t>
            </a:r>
            <a:endParaRPr lang="en-US" sz="750" dirty="0"/>
          </a:p>
        </p:txBody>
      </p:sp>
      <p:sp>
        <p:nvSpPr>
          <p:cNvPr id="145" name="Shape 145"/>
          <p:cNvSpPr/>
          <p:nvPr/>
        </p:nvSpPr>
        <p:spPr>
          <a:xfrm>
            <a:off x="7293256" y="2944368"/>
            <a:ext cx="1667866" cy="1773936"/>
          </a:xfrm>
          <a:prstGeom prst="rect">
            <a:avLst/>
          </a:prstGeom>
          <a:solidFill>
            <a:srgbClr val="FFFFFF"/>
          </a:solidFill>
          <a:ln w="12700">
            <a:solidFill>
              <a:srgbClr val="E5E7EB"/>
            </a:solidFill>
            <a:prstDash val="solid"/>
          </a:ln>
          <a:effectLst>
            <a:outerShdw blurRad="101600" dist="25400" dir="8100000" algn="bl" rotWithShape="0">
              <a:srgbClr val="111827">
                <a:alpha val="10000"/>
              </a:srgbClr>
            </a:outerShdw>
          </a:effectLst>
        </p:spPr>
        <p:txBody>
          <a:bodyPr/>
          <a:lstStyle/>
          <a:p>
            <a:endParaRPr lang="en-US"/>
          </a:p>
        </p:txBody>
      </p:sp>
      <p:sp>
        <p:nvSpPr>
          <p:cNvPr id="146" name="Shape 146"/>
          <p:cNvSpPr/>
          <p:nvPr/>
        </p:nvSpPr>
        <p:spPr>
          <a:xfrm>
            <a:off x="7293256" y="2944368"/>
            <a:ext cx="1667866" cy="45720"/>
          </a:xfrm>
          <a:prstGeom prst="rect">
            <a:avLst/>
          </a:prstGeom>
          <a:solidFill>
            <a:srgbClr val="2563EB"/>
          </a:solidFill>
          <a:ln w="12700">
            <a:solidFill>
              <a:srgbClr val="2563EB"/>
            </a:solidFill>
            <a:prstDash val="solid"/>
          </a:ln>
        </p:spPr>
        <p:txBody>
          <a:bodyPr/>
          <a:lstStyle/>
          <a:p>
            <a:endParaRPr lang="en-US"/>
          </a:p>
        </p:txBody>
      </p:sp>
      <p:sp>
        <p:nvSpPr>
          <p:cNvPr id="147" name="Text 147"/>
          <p:cNvSpPr/>
          <p:nvPr/>
        </p:nvSpPr>
        <p:spPr>
          <a:xfrm>
            <a:off x="7421272" y="3054096"/>
            <a:ext cx="1411834" cy="292608"/>
          </a:xfrm>
          <a:prstGeom prst="rect">
            <a:avLst/>
          </a:prstGeom>
          <a:noFill/>
          <a:ln/>
        </p:spPr>
        <p:txBody>
          <a:bodyPr wrap="square" rtlCol="0" anchor="ctr"/>
          <a:lstStyle/>
          <a:p>
            <a:pPr marL="0" indent="0">
              <a:buNone/>
            </a:pPr>
            <a:r>
              <a:rPr lang="en-US" sz="1100" b="1" dirty="0">
                <a:solidFill>
                  <a:srgbClr val="111827"/>
                </a:solidFill>
                <a:latin typeface="Calibri" pitchFamily="34" charset="0"/>
                <a:ea typeface="Calibri" pitchFamily="34" charset="-122"/>
                <a:cs typeface="Calibri" pitchFamily="34" charset="-120"/>
              </a:rPr>
              <a:t>Sentinel</a:t>
            </a:r>
            <a:endParaRPr lang="en-US" sz="1100" dirty="0"/>
          </a:p>
        </p:txBody>
      </p:sp>
      <p:sp>
        <p:nvSpPr>
          <p:cNvPr id="148" name="Text 148"/>
          <p:cNvSpPr/>
          <p:nvPr/>
        </p:nvSpPr>
        <p:spPr>
          <a:xfrm>
            <a:off x="7421272" y="3346704"/>
            <a:ext cx="1411834" cy="219456"/>
          </a:xfrm>
          <a:prstGeom prst="rect">
            <a:avLst/>
          </a:prstGeom>
          <a:noFill/>
          <a:ln/>
        </p:spPr>
        <p:txBody>
          <a:bodyPr wrap="square" rtlCol="0" anchor="ctr"/>
          <a:lstStyle/>
          <a:p>
            <a:pPr marL="0" indent="0">
              <a:buNone/>
            </a:pPr>
            <a:r>
              <a:rPr lang="en-US" sz="700" dirty="0">
                <a:solidFill>
                  <a:srgbClr val="2563EB"/>
                </a:solidFill>
              </a:rPr>
              <a:t>Roadmap 2027–28 · Production Canary</a:t>
            </a:r>
            <a:endParaRPr lang="en-US" sz="700" dirty="0"/>
          </a:p>
        </p:txBody>
      </p:sp>
      <p:sp>
        <p:nvSpPr>
          <p:cNvPr id="149" name="Text 149"/>
          <p:cNvSpPr/>
          <p:nvPr/>
        </p:nvSpPr>
        <p:spPr>
          <a:xfrm>
            <a:off x="7421272" y="3566160"/>
            <a:ext cx="1411834" cy="1024128"/>
          </a:xfrm>
          <a:prstGeom prst="rect">
            <a:avLst/>
          </a:prstGeom>
          <a:noFill/>
          <a:ln/>
        </p:spPr>
        <p:txBody>
          <a:bodyPr wrap="square" rtlCol="0" anchor="ctr"/>
          <a:lstStyle/>
          <a:p>
            <a:pPr marL="0" indent="0">
              <a:buNone/>
            </a:pPr>
            <a:r>
              <a:rPr lang="en-US" sz="750" dirty="0">
                <a:solidFill>
                  <a:srgbClr val="374151"/>
                </a:solidFill>
              </a:rPr>
              <a:t>Extends assurance from the pre-release gate into the live environment — BAU re-opens the risk window; Sentinel closes it.</a:t>
            </a:r>
            <a:endParaRPr lang="en-US" sz="750" dirty="0"/>
          </a:p>
        </p:txBody>
      </p:sp>
      <p:sp>
        <p:nvSpPr>
          <p:cNvPr id="46" name="Shape 44"/>
          <p:cNvSpPr/>
          <p:nvPr/>
        </p:nvSpPr>
        <p:spPr>
          <a:xfrm>
            <a:off x="0" y="4832604"/>
            <a:ext cx="9144000" cy="310896"/>
          </a:xfrm>
          <a:prstGeom prst="rect">
            <a:avLst/>
          </a:prstGeom>
          <a:solidFill>
            <a:srgbClr val="F9FAFB"/>
          </a:solidFill>
          <a:ln w="12700">
            <a:solidFill>
              <a:srgbClr val="E5E7EB"/>
            </a:solidFill>
            <a:prstDash val="solid"/>
          </a:ln>
        </p:spPr>
        <p:txBody>
          <a:bodyPr/>
          <a:lstStyle/>
          <a:p>
            <a:endParaRPr lang="en-US"/>
          </a:p>
        </p:txBody>
      </p:sp>
      <p:sp>
        <p:nvSpPr>
          <p:cNvPr id="47" name="Shape 45"/>
          <p:cNvSpPr/>
          <p:nvPr/>
        </p:nvSpPr>
        <p:spPr>
          <a:xfrm>
            <a:off x="0" y="4832604"/>
            <a:ext cx="164592" cy="310896"/>
          </a:xfrm>
          <a:prstGeom prst="rect">
            <a:avLst/>
          </a:prstGeom>
          <a:solidFill>
            <a:srgbClr val="2563EB"/>
          </a:solidFill>
          <a:ln w="12700">
            <a:solidFill>
              <a:srgbClr val="2563EB"/>
            </a:solidFill>
            <a:prstDash val="solid"/>
          </a:ln>
        </p:spPr>
        <p:txBody>
          <a:bodyPr/>
          <a:lstStyle/>
          <a:p>
            <a:endParaRPr lang="en-US"/>
          </a:p>
        </p:txBody>
      </p:sp>
      <p:sp>
        <p:nvSpPr>
          <p:cNvPr id="48" name="Text 46"/>
          <p:cNvSpPr/>
          <p:nvPr/>
        </p:nvSpPr>
        <p:spPr>
          <a:xfrm>
            <a:off x="329184" y="4832604"/>
            <a:ext cx="8595360" cy="310896"/>
          </a:xfrm>
          <a:prstGeom prst="rect">
            <a:avLst/>
          </a:prstGeom>
          <a:noFill/>
          <a:ln/>
        </p:spPr>
        <p:txBody>
          <a:bodyPr wrap="square" lIns="0" tIns="0" rIns="0" bIns="0" rtlCol="0" anchor="ctr"/>
          <a:lstStyle/>
          <a:p>
            <a:pPr marL="0" indent="0">
              <a:buNone/>
            </a:pPr>
            <a:r>
              <a:rPr lang="en-US" sz="850" dirty="0">
                <a:solidFill>
                  <a:srgbClr val="6B7280"/>
                </a:solidFill>
              </a:rPr>
              <a:t>Protocols: REST · ISO 8583 · ISO 20022 · Tokenisation · Digital Currency   |   CI/CD: Jenkins · GitHub Actions · GitLab   |   Compliance: PCI DSS · On-premises available</a:t>
            </a:r>
            <a:endParaRPr lang="en-US" sz="850"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name="Slide 8">
    <p:bg>
      <p:bgPr>
        <a:solidFill>
          <a:srgbClr val="F9FAFB"/>
        </a:solidFill>
        <a:effectLst/>
      </p:bgPr>
    </p:bg>
    <p:spTree>
      <p:nvGrpSpPr>
        <p:cNvPr id="1" name=""/>
        <p:cNvGrpSpPr/>
        <p:nvPr/>
      </p:nvGrpSpPr>
      <p:grpSpPr>
        <a:xfrm>
          <a:off x="0" y="0"/>
          <a:ext cx="0" cy="0"/>
          <a:chOff x="0" y="0"/>
          <a:chExt cx="0" cy="0"/>
        </a:xfrm>
      </p:grpSpPr>
      <p:sp>
        <p:nvSpPr>
          <p:cNvPr id="2" name="Shape 0"/>
          <p:cNvSpPr/>
          <p:nvPr/>
        </p:nvSpPr>
        <p:spPr>
          <a:xfrm>
            <a:off x="0" y="0"/>
            <a:ext cx="9144000" cy="960120"/>
          </a:xfrm>
          <a:prstGeom prst="rect">
            <a:avLst/>
          </a:prstGeom>
          <a:solidFill>
            <a:srgbClr val="111827"/>
          </a:solidFill>
          <a:ln w="12700">
            <a:solidFill>
              <a:srgbClr val="111827"/>
            </a:solidFill>
            <a:prstDash val="solid"/>
          </a:ln>
        </p:spPr>
        <p:txBody>
          <a:bodyPr/>
          <a:lstStyle/>
          <a:p>
            <a:endParaRPr lang="en-US"/>
          </a:p>
        </p:txBody>
      </p:sp>
      <p:sp>
        <p:nvSpPr>
          <p:cNvPr id="3" name="Shape 1"/>
          <p:cNvSpPr/>
          <p:nvPr/>
        </p:nvSpPr>
        <p:spPr>
          <a:xfrm>
            <a:off x="0" y="0"/>
            <a:ext cx="164592" cy="960120"/>
          </a:xfrm>
          <a:prstGeom prst="rect">
            <a:avLst/>
          </a:prstGeom>
          <a:solidFill>
            <a:srgbClr val="2563EB"/>
          </a:solidFill>
          <a:ln w="12700">
            <a:solidFill>
              <a:srgbClr val="2563EB"/>
            </a:solidFill>
            <a:prstDash val="solid"/>
          </a:ln>
        </p:spPr>
        <p:txBody>
          <a:bodyPr/>
          <a:lstStyle/>
          <a:p>
            <a:endParaRPr lang="en-US"/>
          </a:p>
        </p:txBody>
      </p:sp>
      <p:sp>
        <p:nvSpPr>
          <p:cNvPr id="4" name="Text 2"/>
          <p:cNvSpPr/>
          <p:nvPr/>
        </p:nvSpPr>
        <p:spPr>
          <a:xfrm>
            <a:off x="420624" y="0"/>
            <a:ext cx="8339328" cy="640080"/>
          </a:xfrm>
          <a:prstGeom prst="rect">
            <a:avLst/>
          </a:prstGeom>
          <a:noFill/>
          <a:ln/>
        </p:spPr>
        <p:txBody>
          <a:bodyPr wrap="square" lIns="0" tIns="0" rIns="0" bIns="0" rtlCol="0" anchor="ctr"/>
          <a:lstStyle/>
          <a:p>
            <a:pPr marL="0" indent="0">
              <a:buNone/>
            </a:pPr>
            <a:r>
              <a:rPr lang="en-US" sz="1800" b="1" dirty="0">
                <a:solidFill>
                  <a:srgbClr val="FFFFFF"/>
                </a:solidFill>
                <a:latin typeface="Calibri" pitchFamily="34" charset="0"/>
                <a:ea typeface="Calibri" pitchFamily="34" charset="-122"/>
                <a:cs typeface="Calibri" pitchFamily="34" charset="-120"/>
              </a:rPr>
              <a:t>From the engineer who finds risk to the board that governs it.</a:t>
            </a:r>
            <a:endParaRPr lang="en-US" sz="1800" dirty="0"/>
          </a:p>
        </p:txBody>
      </p:sp>
      <p:sp>
        <p:nvSpPr>
          <p:cNvPr id="5" name="Text 3"/>
          <p:cNvSpPr/>
          <p:nvPr/>
        </p:nvSpPr>
        <p:spPr>
          <a:xfrm>
            <a:off x="420624" y="640080"/>
            <a:ext cx="8339328" cy="310896"/>
          </a:xfrm>
          <a:prstGeom prst="rect">
            <a:avLst/>
          </a:prstGeom>
          <a:noFill/>
          <a:ln/>
        </p:spPr>
        <p:txBody>
          <a:bodyPr wrap="square" rtlCol="0" anchor="ctr"/>
          <a:lstStyle/>
          <a:p>
            <a:pPr marL="0" indent="0">
              <a:buNone/>
            </a:pPr>
            <a:r>
              <a:rPr lang="en-US" sz="950" dirty="0">
                <a:solidFill>
                  <a:srgbClr val="9CA3AF"/>
                </a:solidFill>
              </a:rPr>
              <a:t>Every person in your organisation who touches payment reliability gets something they have never had before.</a:t>
            </a:r>
            <a:endParaRPr lang="en-US" sz="950" dirty="0"/>
          </a:p>
        </p:txBody>
      </p:sp>
      <p:sp>
        <p:nvSpPr>
          <p:cNvPr id="6" name="Shape 4"/>
          <p:cNvSpPr/>
          <p:nvPr/>
        </p:nvSpPr>
        <p:spPr>
          <a:xfrm>
            <a:off x="201168" y="1078992"/>
            <a:ext cx="2852928" cy="1810512"/>
          </a:xfrm>
          <a:prstGeom prst="rect">
            <a:avLst/>
          </a:prstGeom>
          <a:solidFill>
            <a:srgbClr val="FFFFFF"/>
          </a:solidFill>
          <a:ln w="12700">
            <a:solidFill>
              <a:srgbClr val="E5E7EB"/>
            </a:solidFill>
            <a:prstDash val="solid"/>
          </a:ln>
          <a:effectLst>
            <a:outerShdw blurRad="101600" dist="25400" dir="8100000" algn="bl" rotWithShape="0">
              <a:srgbClr val="111827">
                <a:alpha val="10000"/>
              </a:srgbClr>
            </a:outerShdw>
          </a:effectLst>
        </p:spPr>
        <p:txBody>
          <a:bodyPr/>
          <a:lstStyle/>
          <a:p>
            <a:endParaRPr lang="en-US"/>
          </a:p>
        </p:txBody>
      </p:sp>
      <p:sp>
        <p:nvSpPr>
          <p:cNvPr id="7" name="Shape 5"/>
          <p:cNvSpPr/>
          <p:nvPr/>
        </p:nvSpPr>
        <p:spPr>
          <a:xfrm>
            <a:off x="201168" y="1078992"/>
            <a:ext cx="2852928" cy="45720"/>
          </a:xfrm>
          <a:prstGeom prst="rect">
            <a:avLst/>
          </a:prstGeom>
          <a:solidFill>
            <a:srgbClr val="2563EB"/>
          </a:solidFill>
          <a:ln w="12700">
            <a:solidFill>
              <a:srgbClr val="2563EB"/>
            </a:solidFill>
            <a:prstDash val="solid"/>
          </a:ln>
        </p:spPr>
        <p:txBody>
          <a:bodyPr/>
          <a:lstStyle/>
          <a:p>
            <a:endParaRPr lang="en-US"/>
          </a:p>
        </p:txBody>
      </p:sp>
      <p:sp>
        <p:nvSpPr>
          <p:cNvPr id="8" name="Text 6"/>
          <p:cNvSpPr/>
          <p:nvPr/>
        </p:nvSpPr>
        <p:spPr>
          <a:xfrm>
            <a:off x="329184" y="1170432"/>
            <a:ext cx="2633472" cy="201168"/>
          </a:xfrm>
          <a:prstGeom prst="rect">
            <a:avLst/>
          </a:prstGeom>
          <a:noFill/>
          <a:ln/>
        </p:spPr>
        <p:txBody>
          <a:bodyPr wrap="square" rtlCol="0" anchor="ctr"/>
          <a:lstStyle/>
          <a:p>
            <a:pPr marL="0" indent="0">
              <a:buNone/>
            </a:pPr>
            <a:r>
              <a:rPr lang="en-US" sz="750" b="1" kern="0" spc="100" dirty="0">
                <a:solidFill>
                  <a:srgbClr val="2563EB"/>
                </a:solidFill>
              </a:rPr>
              <a:t>DETERMINISTIC ASSURANCE</a:t>
            </a:r>
            <a:endParaRPr lang="en-US" sz="750" dirty="0"/>
          </a:p>
        </p:txBody>
      </p:sp>
      <p:sp>
        <p:nvSpPr>
          <p:cNvPr id="9" name="Text 7"/>
          <p:cNvSpPr/>
          <p:nvPr/>
        </p:nvSpPr>
        <p:spPr>
          <a:xfrm>
            <a:off x="329184" y="1389888"/>
            <a:ext cx="2633472" cy="256032"/>
          </a:xfrm>
          <a:prstGeom prst="rect">
            <a:avLst/>
          </a:prstGeom>
          <a:noFill/>
          <a:ln/>
        </p:spPr>
        <p:txBody>
          <a:bodyPr wrap="square" rtlCol="0" anchor="ctr"/>
          <a:lstStyle/>
          <a:p>
            <a:pPr marL="0" indent="0">
              <a:buNone/>
            </a:pPr>
            <a:r>
              <a:rPr lang="en-US" sz="1000" b="1" dirty="0">
                <a:solidFill>
                  <a:srgbClr val="111827"/>
                </a:solidFill>
                <a:latin typeface="Calibri" pitchFamily="34" charset="0"/>
                <a:ea typeface="Calibri" pitchFamily="34" charset="-122"/>
                <a:cs typeface="Calibri" pitchFamily="34" charset="-120"/>
              </a:rPr>
              <a:t>CTO / VP Engineering</a:t>
            </a:r>
            <a:endParaRPr lang="en-US" sz="1000" dirty="0"/>
          </a:p>
        </p:txBody>
      </p:sp>
      <p:sp>
        <p:nvSpPr>
          <p:cNvPr id="10" name="Text 8"/>
          <p:cNvSpPr/>
          <p:nvPr/>
        </p:nvSpPr>
        <p:spPr>
          <a:xfrm>
            <a:off x="329184" y="1664208"/>
            <a:ext cx="2633472" cy="347472"/>
          </a:xfrm>
          <a:prstGeom prst="rect">
            <a:avLst/>
          </a:prstGeom>
          <a:noFill/>
          <a:ln/>
        </p:spPr>
        <p:txBody>
          <a:bodyPr wrap="square" rtlCol="0" anchor="ctr"/>
          <a:lstStyle/>
          <a:p>
            <a:pPr marL="0" indent="0">
              <a:buNone/>
            </a:pPr>
            <a:r>
              <a:rPr lang="en-US" sz="850" i="1" dirty="0">
                <a:solidFill>
                  <a:srgbClr val="6B7280"/>
                </a:solidFill>
              </a:rPr>
              <a:t>"I cannot guarantee our payment system will work after the next BAU change."</a:t>
            </a:r>
            <a:endParaRPr lang="en-US" sz="850" dirty="0"/>
          </a:p>
        </p:txBody>
      </p:sp>
      <p:sp>
        <p:nvSpPr>
          <p:cNvPr id="11" name="Text 9"/>
          <p:cNvSpPr/>
          <p:nvPr/>
        </p:nvSpPr>
        <p:spPr>
          <a:xfrm>
            <a:off x="329184" y="2029968"/>
            <a:ext cx="2633472" cy="786384"/>
          </a:xfrm>
          <a:prstGeom prst="rect">
            <a:avLst/>
          </a:prstGeom>
          <a:noFill/>
          <a:ln/>
        </p:spPr>
        <p:txBody>
          <a:bodyPr wrap="square" rtlCol="0" anchor="ctr"/>
          <a:lstStyle/>
          <a:p>
            <a:pPr marL="0" indent="0">
              <a:buNone/>
            </a:pPr>
            <a:r>
              <a:rPr lang="en-US" sz="850" dirty="0">
                <a:solidFill>
                  <a:srgbClr val="374151"/>
                </a:solidFill>
              </a:rPr>
              <a:t>System-wide visibility before every release. Release gating enforced. Board-ready risk posture. Know your payment risk before your customers do.</a:t>
            </a:r>
            <a:endParaRPr lang="en-US" sz="850" dirty="0"/>
          </a:p>
        </p:txBody>
      </p:sp>
      <p:sp>
        <p:nvSpPr>
          <p:cNvPr id="12" name="Shape 10"/>
          <p:cNvSpPr/>
          <p:nvPr/>
        </p:nvSpPr>
        <p:spPr>
          <a:xfrm>
            <a:off x="3182112" y="1078992"/>
            <a:ext cx="2852928" cy="1810512"/>
          </a:xfrm>
          <a:prstGeom prst="rect">
            <a:avLst/>
          </a:prstGeom>
          <a:solidFill>
            <a:srgbClr val="FFFFFF"/>
          </a:solidFill>
          <a:ln w="12700">
            <a:solidFill>
              <a:srgbClr val="E5E7EB"/>
            </a:solidFill>
            <a:prstDash val="solid"/>
          </a:ln>
          <a:effectLst>
            <a:outerShdw blurRad="101600" dist="25400" dir="8100000" algn="bl" rotWithShape="0">
              <a:srgbClr val="111827">
                <a:alpha val="10000"/>
              </a:srgbClr>
            </a:outerShdw>
          </a:effectLst>
        </p:spPr>
        <p:txBody>
          <a:bodyPr/>
          <a:lstStyle/>
          <a:p>
            <a:endParaRPr lang="en-US"/>
          </a:p>
        </p:txBody>
      </p:sp>
      <p:sp>
        <p:nvSpPr>
          <p:cNvPr id="13" name="Shape 11"/>
          <p:cNvSpPr/>
          <p:nvPr/>
        </p:nvSpPr>
        <p:spPr>
          <a:xfrm>
            <a:off x="3182112" y="1078992"/>
            <a:ext cx="2852928" cy="45720"/>
          </a:xfrm>
          <a:prstGeom prst="rect">
            <a:avLst/>
          </a:prstGeom>
          <a:solidFill>
            <a:srgbClr val="2563EB"/>
          </a:solidFill>
          <a:ln w="12700">
            <a:solidFill>
              <a:srgbClr val="2563EB"/>
            </a:solidFill>
            <a:prstDash val="solid"/>
          </a:ln>
        </p:spPr>
        <p:txBody>
          <a:bodyPr/>
          <a:lstStyle/>
          <a:p>
            <a:endParaRPr lang="en-US"/>
          </a:p>
        </p:txBody>
      </p:sp>
      <p:sp>
        <p:nvSpPr>
          <p:cNvPr id="14" name="Text 12"/>
          <p:cNvSpPr/>
          <p:nvPr/>
        </p:nvSpPr>
        <p:spPr>
          <a:xfrm>
            <a:off x="3310128" y="1170432"/>
            <a:ext cx="2633472" cy="201168"/>
          </a:xfrm>
          <a:prstGeom prst="rect">
            <a:avLst/>
          </a:prstGeom>
          <a:noFill/>
          <a:ln/>
        </p:spPr>
        <p:txBody>
          <a:bodyPr wrap="square" rtlCol="0" anchor="ctr"/>
          <a:lstStyle/>
          <a:p>
            <a:pPr marL="0" indent="0">
              <a:buNone/>
            </a:pPr>
            <a:r>
              <a:rPr lang="en-US" sz="750" b="1" kern="0" spc="100" dirty="0">
                <a:solidFill>
                  <a:srgbClr val="2563EB"/>
                </a:solidFill>
              </a:rPr>
              <a:t>BOARD-READY RISK POSTURE</a:t>
            </a:r>
            <a:endParaRPr lang="en-US" sz="750" dirty="0"/>
          </a:p>
        </p:txBody>
      </p:sp>
      <p:sp>
        <p:nvSpPr>
          <p:cNvPr id="15" name="Text 13"/>
          <p:cNvSpPr/>
          <p:nvPr/>
        </p:nvSpPr>
        <p:spPr>
          <a:xfrm>
            <a:off x="3310128" y="1389888"/>
            <a:ext cx="2633472" cy="256032"/>
          </a:xfrm>
          <a:prstGeom prst="rect">
            <a:avLst/>
          </a:prstGeom>
          <a:noFill/>
          <a:ln/>
        </p:spPr>
        <p:txBody>
          <a:bodyPr wrap="square" rtlCol="0" anchor="ctr"/>
          <a:lstStyle/>
          <a:p>
            <a:pPr marL="0" indent="0">
              <a:buNone/>
            </a:pPr>
            <a:r>
              <a:rPr lang="en-US" sz="1000" b="1" dirty="0">
                <a:solidFill>
                  <a:srgbClr val="111827"/>
                </a:solidFill>
                <a:latin typeface="Calibri" pitchFamily="34" charset="0"/>
                <a:ea typeface="Calibri" pitchFamily="34" charset="-122"/>
                <a:cs typeface="Calibri" pitchFamily="34" charset="-120"/>
              </a:rPr>
              <a:t>CFO / Head of Compliance / Board</a:t>
            </a:r>
            <a:endParaRPr lang="en-US" sz="1000" dirty="0"/>
          </a:p>
        </p:txBody>
      </p:sp>
      <p:sp>
        <p:nvSpPr>
          <p:cNvPr id="16" name="Text 14"/>
          <p:cNvSpPr/>
          <p:nvPr/>
        </p:nvSpPr>
        <p:spPr>
          <a:xfrm>
            <a:off x="3310128" y="1664208"/>
            <a:ext cx="2633472" cy="347472"/>
          </a:xfrm>
          <a:prstGeom prst="rect">
            <a:avLst/>
          </a:prstGeom>
          <a:noFill/>
          <a:ln/>
        </p:spPr>
        <p:txBody>
          <a:bodyPr wrap="square" rtlCol="0" anchor="ctr"/>
          <a:lstStyle/>
          <a:p>
            <a:pPr marL="0" indent="0">
              <a:buNone/>
            </a:pPr>
            <a:r>
              <a:rPr lang="en-US" sz="850" i="1" dirty="0">
                <a:solidFill>
                  <a:srgbClr val="6B7280"/>
                </a:solidFill>
              </a:rPr>
              <a:t>"What is our payment risk exposure in dollar terms?"</a:t>
            </a:r>
            <a:endParaRPr lang="en-US" sz="850" dirty="0"/>
          </a:p>
        </p:txBody>
      </p:sp>
      <p:sp>
        <p:nvSpPr>
          <p:cNvPr id="17" name="Text 15"/>
          <p:cNvSpPr/>
          <p:nvPr/>
        </p:nvSpPr>
        <p:spPr>
          <a:xfrm>
            <a:off x="3310128" y="2029968"/>
            <a:ext cx="2633472" cy="786384"/>
          </a:xfrm>
          <a:prstGeom prst="rect">
            <a:avLst/>
          </a:prstGeom>
          <a:noFill/>
          <a:ln/>
        </p:spPr>
        <p:txBody>
          <a:bodyPr wrap="square" rtlCol="0" anchor="ctr"/>
          <a:lstStyle/>
          <a:p>
            <a:pPr marL="0" indent="0">
              <a:buNone/>
            </a:pPr>
            <a:r>
              <a:rPr lang="en-US" sz="850" dirty="0">
                <a:solidFill>
                  <a:srgbClr val="374151"/>
                </a:solidFill>
              </a:rPr>
              <a:t>Revenue-at-risk in dollars, not QA metrics. Board-ready audit trail credible for DORA, MAS and FCA auditors. From Doubt to Trust.</a:t>
            </a:r>
            <a:endParaRPr lang="en-US" sz="850" dirty="0"/>
          </a:p>
        </p:txBody>
      </p:sp>
      <p:sp>
        <p:nvSpPr>
          <p:cNvPr id="18" name="Shape 16"/>
          <p:cNvSpPr/>
          <p:nvPr/>
        </p:nvSpPr>
        <p:spPr>
          <a:xfrm>
            <a:off x="6163056" y="1078992"/>
            <a:ext cx="2852928" cy="1810512"/>
          </a:xfrm>
          <a:prstGeom prst="rect">
            <a:avLst/>
          </a:prstGeom>
          <a:solidFill>
            <a:srgbClr val="FFFFFF"/>
          </a:solidFill>
          <a:ln w="12700">
            <a:solidFill>
              <a:srgbClr val="E5E7EB"/>
            </a:solidFill>
            <a:prstDash val="solid"/>
          </a:ln>
          <a:effectLst>
            <a:outerShdw blurRad="101600" dist="25400" dir="8100000" algn="bl" rotWithShape="0">
              <a:srgbClr val="111827">
                <a:alpha val="10000"/>
              </a:srgbClr>
            </a:outerShdw>
          </a:effectLst>
        </p:spPr>
        <p:txBody>
          <a:bodyPr/>
          <a:lstStyle/>
          <a:p>
            <a:endParaRPr lang="en-US"/>
          </a:p>
        </p:txBody>
      </p:sp>
      <p:sp>
        <p:nvSpPr>
          <p:cNvPr id="19" name="Shape 17"/>
          <p:cNvSpPr/>
          <p:nvPr/>
        </p:nvSpPr>
        <p:spPr>
          <a:xfrm>
            <a:off x="6163056" y="1078992"/>
            <a:ext cx="2852928" cy="45720"/>
          </a:xfrm>
          <a:prstGeom prst="rect">
            <a:avLst/>
          </a:prstGeom>
          <a:solidFill>
            <a:srgbClr val="2563EB"/>
          </a:solidFill>
          <a:ln w="12700">
            <a:solidFill>
              <a:srgbClr val="2563EB"/>
            </a:solidFill>
            <a:prstDash val="solid"/>
          </a:ln>
        </p:spPr>
        <p:txBody>
          <a:bodyPr/>
          <a:lstStyle/>
          <a:p>
            <a:endParaRPr lang="en-US"/>
          </a:p>
        </p:txBody>
      </p:sp>
      <p:sp>
        <p:nvSpPr>
          <p:cNvPr id="20" name="Text 18"/>
          <p:cNvSpPr/>
          <p:nvPr/>
        </p:nvSpPr>
        <p:spPr>
          <a:xfrm>
            <a:off x="6291072" y="1170432"/>
            <a:ext cx="2633472" cy="201168"/>
          </a:xfrm>
          <a:prstGeom prst="rect">
            <a:avLst/>
          </a:prstGeom>
          <a:noFill/>
          <a:ln/>
        </p:spPr>
        <p:txBody>
          <a:bodyPr wrap="square" rtlCol="0" anchor="ctr"/>
          <a:lstStyle/>
          <a:p>
            <a:pPr marL="0" indent="0">
              <a:buNone/>
            </a:pPr>
            <a:r>
              <a:rPr lang="en-US" sz="750" b="1" kern="0" spc="100" dirty="0">
                <a:solidFill>
                  <a:srgbClr val="2563EB"/>
                </a:solidFill>
              </a:rPr>
              <a:t>CONTINUOUS ASSURANCE</a:t>
            </a:r>
            <a:endParaRPr lang="en-US" sz="750" dirty="0"/>
          </a:p>
        </p:txBody>
      </p:sp>
      <p:sp>
        <p:nvSpPr>
          <p:cNvPr id="21" name="Text 19"/>
          <p:cNvSpPr/>
          <p:nvPr/>
        </p:nvSpPr>
        <p:spPr>
          <a:xfrm>
            <a:off x="6291072" y="1389888"/>
            <a:ext cx="2633472" cy="256032"/>
          </a:xfrm>
          <a:prstGeom prst="rect">
            <a:avLst/>
          </a:prstGeom>
          <a:noFill/>
          <a:ln/>
        </p:spPr>
        <p:txBody>
          <a:bodyPr wrap="square" rtlCol="0" anchor="ctr"/>
          <a:lstStyle/>
          <a:p>
            <a:pPr marL="0" indent="0">
              <a:buNone/>
            </a:pPr>
            <a:r>
              <a:rPr lang="en-US" sz="1000" b="1" dirty="0">
                <a:solidFill>
                  <a:srgbClr val="111827"/>
                </a:solidFill>
                <a:latin typeface="Calibri" pitchFamily="34" charset="0"/>
                <a:ea typeface="Calibri" pitchFamily="34" charset="-122"/>
                <a:cs typeface="Calibri" pitchFamily="34" charset="-120"/>
              </a:rPr>
              <a:t>Head of Payments</a:t>
            </a:r>
            <a:endParaRPr lang="en-US" sz="1000" dirty="0"/>
          </a:p>
        </p:txBody>
      </p:sp>
      <p:sp>
        <p:nvSpPr>
          <p:cNvPr id="22" name="Text 20"/>
          <p:cNvSpPr/>
          <p:nvPr/>
        </p:nvSpPr>
        <p:spPr>
          <a:xfrm>
            <a:off x="6291072" y="1664208"/>
            <a:ext cx="2633472" cy="347472"/>
          </a:xfrm>
          <a:prstGeom prst="rect">
            <a:avLst/>
          </a:prstGeom>
          <a:noFill/>
          <a:ln/>
        </p:spPr>
        <p:txBody>
          <a:bodyPr wrap="square" rtlCol="0" anchor="ctr"/>
          <a:lstStyle/>
          <a:p>
            <a:pPr marL="0" indent="0">
              <a:buNone/>
            </a:pPr>
            <a:r>
              <a:rPr lang="en-US" sz="850" i="1" dirty="0">
                <a:solidFill>
                  <a:srgbClr val="6B7280"/>
                </a:solidFill>
              </a:rPr>
              <a:t>"Every hidden failure is lost revenue, degraded customer trust, or operational disruption."</a:t>
            </a:r>
            <a:endParaRPr lang="en-US" sz="850" dirty="0"/>
          </a:p>
        </p:txBody>
      </p:sp>
      <p:sp>
        <p:nvSpPr>
          <p:cNvPr id="23" name="Text 21"/>
          <p:cNvSpPr/>
          <p:nvPr/>
        </p:nvSpPr>
        <p:spPr>
          <a:xfrm>
            <a:off x="6291072" y="2029968"/>
            <a:ext cx="2633472" cy="786384"/>
          </a:xfrm>
          <a:prstGeom prst="rect">
            <a:avLst/>
          </a:prstGeom>
          <a:noFill/>
          <a:ln/>
        </p:spPr>
        <p:txBody>
          <a:bodyPr wrap="square" rtlCol="0" anchor="ctr"/>
          <a:lstStyle/>
          <a:p>
            <a:pPr marL="0" indent="0">
              <a:buNone/>
            </a:pPr>
            <a:r>
              <a:rPr lang="en-US" sz="850" dirty="0">
                <a:solidFill>
                  <a:srgbClr val="374151"/>
                </a:solidFill>
              </a:rPr>
              <a:t>Continuous validation across every flow and every BAU change. Revenue-at-risk quantification. Full scheme certification support.</a:t>
            </a:r>
            <a:endParaRPr lang="en-US" sz="850" dirty="0"/>
          </a:p>
        </p:txBody>
      </p:sp>
      <p:sp>
        <p:nvSpPr>
          <p:cNvPr id="24" name="Shape 22"/>
          <p:cNvSpPr/>
          <p:nvPr/>
        </p:nvSpPr>
        <p:spPr>
          <a:xfrm>
            <a:off x="201168" y="2999232"/>
            <a:ext cx="2852928" cy="1810512"/>
          </a:xfrm>
          <a:prstGeom prst="rect">
            <a:avLst/>
          </a:prstGeom>
          <a:solidFill>
            <a:srgbClr val="FFFFFF"/>
          </a:solidFill>
          <a:ln w="12700">
            <a:solidFill>
              <a:srgbClr val="E5E7EB"/>
            </a:solidFill>
            <a:prstDash val="solid"/>
          </a:ln>
          <a:effectLst>
            <a:outerShdw blurRad="101600" dist="25400" dir="8100000" algn="bl" rotWithShape="0">
              <a:srgbClr val="111827">
                <a:alpha val="10000"/>
              </a:srgbClr>
            </a:outerShdw>
          </a:effectLst>
        </p:spPr>
        <p:txBody>
          <a:bodyPr/>
          <a:lstStyle/>
          <a:p>
            <a:endParaRPr lang="en-US"/>
          </a:p>
        </p:txBody>
      </p:sp>
      <p:sp>
        <p:nvSpPr>
          <p:cNvPr id="25" name="Shape 23"/>
          <p:cNvSpPr/>
          <p:nvPr/>
        </p:nvSpPr>
        <p:spPr>
          <a:xfrm>
            <a:off x="201168" y="2999232"/>
            <a:ext cx="2852928" cy="45720"/>
          </a:xfrm>
          <a:prstGeom prst="rect">
            <a:avLst/>
          </a:prstGeom>
          <a:solidFill>
            <a:srgbClr val="2563EB"/>
          </a:solidFill>
          <a:ln w="12700">
            <a:solidFill>
              <a:srgbClr val="2563EB"/>
            </a:solidFill>
            <a:prstDash val="solid"/>
          </a:ln>
        </p:spPr>
        <p:txBody>
          <a:bodyPr/>
          <a:lstStyle/>
          <a:p>
            <a:endParaRPr lang="en-US"/>
          </a:p>
        </p:txBody>
      </p:sp>
      <p:sp>
        <p:nvSpPr>
          <p:cNvPr id="26" name="Text 24"/>
          <p:cNvSpPr/>
          <p:nvPr/>
        </p:nvSpPr>
        <p:spPr>
          <a:xfrm>
            <a:off x="329184" y="3090672"/>
            <a:ext cx="2633472" cy="201168"/>
          </a:xfrm>
          <a:prstGeom prst="rect">
            <a:avLst/>
          </a:prstGeom>
          <a:noFill/>
          <a:ln/>
        </p:spPr>
        <p:txBody>
          <a:bodyPr wrap="square" rtlCol="0" anchor="ctr"/>
          <a:lstStyle/>
          <a:p>
            <a:pPr marL="0" indent="0">
              <a:buNone/>
            </a:pPr>
            <a:r>
              <a:rPr lang="en-US" sz="750" b="1" kern="0" spc="100" dirty="0">
                <a:solidFill>
                  <a:srgbClr val="2563EB"/>
                </a:solidFill>
              </a:rPr>
              <a:t>GOVERN COVERAGE AT SCALE</a:t>
            </a:r>
            <a:endParaRPr lang="en-US" sz="750" dirty="0"/>
          </a:p>
        </p:txBody>
      </p:sp>
      <p:sp>
        <p:nvSpPr>
          <p:cNvPr id="27" name="Text 25"/>
          <p:cNvSpPr/>
          <p:nvPr/>
        </p:nvSpPr>
        <p:spPr>
          <a:xfrm>
            <a:off x="329184" y="3310128"/>
            <a:ext cx="2633472" cy="256032"/>
          </a:xfrm>
          <a:prstGeom prst="rect">
            <a:avLst/>
          </a:prstGeom>
          <a:noFill/>
          <a:ln/>
        </p:spPr>
        <p:txBody>
          <a:bodyPr wrap="square" rtlCol="0" anchor="ctr"/>
          <a:lstStyle/>
          <a:p>
            <a:pPr marL="0" indent="0">
              <a:buNone/>
            </a:pPr>
            <a:r>
              <a:rPr lang="en-US" sz="1000" b="1" dirty="0">
                <a:solidFill>
                  <a:srgbClr val="111827"/>
                </a:solidFill>
                <a:latin typeface="Calibri" pitchFamily="34" charset="0"/>
                <a:ea typeface="Calibri" pitchFamily="34" charset="-122"/>
                <a:cs typeface="Calibri" pitchFamily="34" charset="-120"/>
              </a:rPr>
              <a:t>Engineering Manager / QA Lead</a:t>
            </a:r>
            <a:endParaRPr lang="en-US" sz="1000" dirty="0"/>
          </a:p>
        </p:txBody>
      </p:sp>
      <p:sp>
        <p:nvSpPr>
          <p:cNvPr id="28" name="Text 26"/>
          <p:cNvSpPr/>
          <p:nvPr/>
        </p:nvSpPr>
        <p:spPr>
          <a:xfrm>
            <a:off x="329184" y="3584448"/>
            <a:ext cx="2633472" cy="347472"/>
          </a:xfrm>
          <a:prstGeom prst="rect">
            <a:avLst/>
          </a:prstGeom>
          <a:noFill/>
          <a:ln/>
        </p:spPr>
        <p:txBody>
          <a:bodyPr wrap="square" rtlCol="0" anchor="ctr"/>
          <a:lstStyle/>
          <a:p>
            <a:pPr marL="0" indent="0">
              <a:buNone/>
            </a:pPr>
            <a:r>
              <a:rPr lang="en-US" sz="850" i="1" dirty="0">
                <a:solidFill>
                  <a:srgbClr val="6B7280"/>
                </a:solidFill>
              </a:rPr>
              <a:t>"Our coverage looks good on paper — I know we're missing scenarios we haven't thought of yet."</a:t>
            </a:r>
            <a:endParaRPr lang="en-US" sz="850" dirty="0"/>
          </a:p>
        </p:txBody>
      </p:sp>
      <p:sp>
        <p:nvSpPr>
          <p:cNvPr id="29" name="Text 27"/>
          <p:cNvSpPr/>
          <p:nvPr/>
        </p:nvSpPr>
        <p:spPr>
          <a:xfrm>
            <a:off x="329184" y="3950208"/>
            <a:ext cx="2633472" cy="786384"/>
          </a:xfrm>
          <a:prstGeom prst="rect">
            <a:avLst/>
          </a:prstGeom>
          <a:noFill/>
          <a:ln/>
        </p:spPr>
        <p:txBody>
          <a:bodyPr wrap="square" rtlCol="0" anchor="ctr"/>
          <a:lstStyle/>
          <a:p>
            <a:pPr marL="0" indent="0">
              <a:buNone/>
            </a:pPr>
            <a:r>
              <a:rPr lang="en-US" sz="850" dirty="0">
                <a:solidFill>
                  <a:srgbClr val="374151"/>
                </a:solidFill>
              </a:rPr>
              <a:t>Measurable coverage scores. CI/CD release gating — nothing ships unvalidated. Team-level scenario libraries. No more late-stage production surprises.</a:t>
            </a:r>
            <a:endParaRPr lang="en-US" sz="850" dirty="0"/>
          </a:p>
        </p:txBody>
      </p:sp>
      <p:sp>
        <p:nvSpPr>
          <p:cNvPr id="30" name="Shape 28"/>
          <p:cNvSpPr/>
          <p:nvPr/>
        </p:nvSpPr>
        <p:spPr>
          <a:xfrm>
            <a:off x="3182112" y="2999232"/>
            <a:ext cx="2852928" cy="1810512"/>
          </a:xfrm>
          <a:prstGeom prst="rect">
            <a:avLst/>
          </a:prstGeom>
          <a:solidFill>
            <a:srgbClr val="FFFFFF"/>
          </a:solidFill>
          <a:ln w="12700">
            <a:solidFill>
              <a:srgbClr val="E5E7EB"/>
            </a:solidFill>
            <a:prstDash val="solid"/>
          </a:ln>
          <a:effectLst>
            <a:outerShdw blurRad="101600" dist="25400" dir="8100000" algn="bl" rotWithShape="0">
              <a:srgbClr val="111827">
                <a:alpha val="10000"/>
              </a:srgbClr>
            </a:outerShdw>
          </a:effectLst>
        </p:spPr>
        <p:txBody>
          <a:bodyPr/>
          <a:lstStyle/>
          <a:p>
            <a:endParaRPr lang="en-US"/>
          </a:p>
        </p:txBody>
      </p:sp>
      <p:sp>
        <p:nvSpPr>
          <p:cNvPr id="31" name="Shape 29"/>
          <p:cNvSpPr/>
          <p:nvPr/>
        </p:nvSpPr>
        <p:spPr>
          <a:xfrm>
            <a:off x="3182112" y="2999232"/>
            <a:ext cx="2852928" cy="45720"/>
          </a:xfrm>
          <a:prstGeom prst="rect">
            <a:avLst/>
          </a:prstGeom>
          <a:solidFill>
            <a:srgbClr val="2563EB"/>
          </a:solidFill>
          <a:ln w="12700">
            <a:solidFill>
              <a:srgbClr val="2563EB"/>
            </a:solidFill>
            <a:prstDash val="solid"/>
          </a:ln>
        </p:spPr>
        <p:txBody>
          <a:bodyPr/>
          <a:lstStyle/>
          <a:p>
            <a:endParaRPr lang="en-US"/>
          </a:p>
        </p:txBody>
      </p:sp>
      <p:sp>
        <p:nvSpPr>
          <p:cNvPr id="32" name="Text 30"/>
          <p:cNvSpPr/>
          <p:nvPr/>
        </p:nvSpPr>
        <p:spPr>
          <a:xfrm>
            <a:off x="3310128" y="3090672"/>
            <a:ext cx="2633472" cy="201168"/>
          </a:xfrm>
          <a:prstGeom prst="rect">
            <a:avLst/>
          </a:prstGeom>
          <a:noFill/>
          <a:ln/>
        </p:spPr>
        <p:txBody>
          <a:bodyPr wrap="square" rtlCol="0" anchor="ctr"/>
          <a:lstStyle/>
          <a:p>
            <a:pPr marL="0" indent="0">
              <a:buNone/>
            </a:pPr>
            <a:r>
              <a:rPr lang="en-US" sz="750" b="1" kern="0" spc="100" dirty="0">
                <a:solidFill>
                  <a:srgbClr val="2563EB"/>
                </a:solidFill>
              </a:rPr>
              <a:t>VALIDATE WHAT YOU DON'T KNOW</a:t>
            </a:r>
            <a:endParaRPr lang="en-US" sz="750" dirty="0"/>
          </a:p>
        </p:txBody>
      </p:sp>
      <p:sp>
        <p:nvSpPr>
          <p:cNvPr id="33" name="Text 31"/>
          <p:cNvSpPr/>
          <p:nvPr/>
        </p:nvSpPr>
        <p:spPr>
          <a:xfrm>
            <a:off x="3310128" y="3310128"/>
            <a:ext cx="2633472" cy="256032"/>
          </a:xfrm>
          <a:prstGeom prst="rect">
            <a:avLst/>
          </a:prstGeom>
          <a:noFill/>
          <a:ln/>
        </p:spPr>
        <p:txBody>
          <a:bodyPr wrap="square" rtlCol="0" anchor="ctr"/>
          <a:lstStyle/>
          <a:p>
            <a:pPr marL="0" indent="0">
              <a:buNone/>
            </a:pPr>
            <a:r>
              <a:rPr lang="en-US" sz="1000" b="1" dirty="0">
                <a:solidFill>
                  <a:srgbClr val="111827"/>
                </a:solidFill>
                <a:latin typeface="Calibri" pitchFamily="34" charset="0"/>
                <a:ea typeface="Calibri" pitchFamily="34" charset="-122"/>
                <a:cs typeface="Calibri" pitchFamily="34" charset="-120"/>
              </a:rPr>
              <a:t>QA Engineer / Payments QA</a:t>
            </a:r>
            <a:endParaRPr lang="en-US" sz="1000" dirty="0"/>
          </a:p>
        </p:txBody>
      </p:sp>
      <p:sp>
        <p:nvSpPr>
          <p:cNvPr id="34" name="Text 32"/>
          <p:cNvSpPr/>
          <p:nvPr/>
        </p:nvSpPr>
        <p:spPr>
          <a:xfrm>
            <a:off x="3310128" y="3584448"/>
            <a:ext cx="2633472" cy="347472"/>
          </a:xfrm>
          <a:prstGeom prst="rect">
            <a:avLst/>
          </a:prstGeom>
          <a:noFill/>
          <a:ln/>
        </p:spPr>
        <p:txBody>
          <a:bodyPr wrap="square" rtlCol="0" anchor="ctr"/>
          <a:lstStyle/>
          <a:p>
            <a:pPr marL="0" indent="0">
              <a:buNone/>
            </a:pPr>
            <a:r>
              <a:rPr lang="en-US" sz="850" i="1" dirty="0">
                <a:solidFill>
                  <a:srgbClr val="6B7280"/>
                </a:solidFill>
              </a:rPr>
              <a:t>"I don't know what I'm not validating. There's always a scenario I didn't think of."</a:t>
            </a:r>
            <a:endParaRPr lang="en-US" sz="850" dirty="0"/>
          </a:p>
        </p:txBody>
      </p:sp>
      <p:sp>
        <p:nvSpPr>
          <p:cNvPr id="35" name="Text 33"/>
          <p:cNvSpPr/>
          <p:nvPr/>
        </p:nvSpPr>
        <p:spPr>
          <a:xfrm>
            <a:off x="3310128" y="3950208"/>
            <a:ext cx="2633472" cy="786384"/>
          </a:xfrm>
          <a:prstGeom prst="rect">
            <a:avLst/>
          </a:prstGeom>
          <a:noFill/>
          <a:ln/>
        </p:spPr>
        <p:txBody>
          <a:bodyPr wrap="square" rtlCol="0" anchor="ctr"/>
          <a:lstStyle/>
          <a:p>
            <a:pPr marL="0" indent="0">
              <a:buNone/>
            </a:pPr>
            <a:r>
              <a:rPr lang="en-US" sz="850" dirty="0">
                <a:solidFill>
                  <a:srgbClr val="374151"/>
                </a:solidFill>
              </a:rPr>
              <a:t>WISO surfaces 95%+ more edge cases automatically. Coverage Index against the full payment spec. Stop shipping releases that miss the failures that matter.</a:t>
            </a:r>
            <a:endParaRPr lang="en-US" sz="850" dirty="0"/>
          </a:p>
        </p:txBody>
      </p:sp>
      <p:sp>
        <p:nvSpPr>
          <p:cNvPr id="36" name="Shape 34"/>
          <p:cNvSpPr/>
          <p:nvPr/>
        </p:nvSpPr>
        <p:spPr>
          <a:xfrm>
            <a:off x="6163056" y="2999232"/>
            <a:ext cx="2852928" cy="1810512"/>
          </a:xfrm>
          <a:prstGeom prst="rect">
            <a:avLst/>
          </a:prstGeom>
          <a:solidFill>
            <a:srgbClr val="FFFFFF"/>
          </a:solidFill>
          <a:ln w="12700">
            <a:solidFill>
              <a:srgbClr val="E5E7EB"/>
            </a:solidFill>
            <a:prstDash val="solid"/>
          </a:ln>
          <a:effectLst>
            <a:outerShdw blurRad="101600" dist="25400" dir="8100000" algn="bl" rotWithShape="0">
              <a:srgbClr val="111827">
                <a:alpha val="10000"/>
              </a:srgbClr>
            </a:outerShdw>
          </a:effectLst>
        </p:spPr>
        <p:txBody>
          <a:bodyPr/>
          <a:lstStyle/>
          <a:p>
            <a:endParaRPr lang="en-US"/>
          </a:p>
        </p:txBody>
      </p:sp>
      <p:sp>
        <p:nvSpPr>
          <p:cNvPr id="37" name="Shape 35"/>
          <p:cNvSpPr/>
          <p:nvPr/>
        </p:nvSpPr>
        <p:spPr>
          <a:xfrm>
            <a:off x="6163056" y="2999232"/>
            <a:ext cx="2852928" cy="45720"/>
          </a:xfrm>
          <a:prstGeom prst="rect">
            <a:avLst/>
          </a:prstGeom>
          <a:solidFill>
            <a:srgbClr val="2563EB"/>
          </a:solidFill>
          <a:ln w="12700">
            <a:solidFill>
              <a:srgbClr val="2563EB"/>
            </a:solidFill>
            <a:prstDash val="solid"/>
          </a:ln>
        </p:spPr>
        <p:txBody>
          <a:bodyPr/>
          <a:lstStyle/>
          <a:p>
            <a:endParaRPr lang="en-US"/>
          </a:p>
        </p:txBody>
      </p:sp>
      <p:sp>
        <p:nvSpPr>
          <p:cNvPr id="38" name="Text 36"/>
          <p:cNvSpPr/>
          <p:nvPr/>
        </p:nvSpPr>
        <p:spPr>
          <a:xfrm>
            <a:off x="6291072" y="3090672"/>
            <a:ext cx="2633472" cy="201168"/>
          </a:xfrm>
          <a:prstGeom prst="rect">
            <a:avLst/>
          </a:prstGeom>
          <a:noFill/>
          <a:ln/>
        </p:spPr>
        <p:txBody>
          <a:bodyPr wrap="square" rtlCol="0" anchor="ctr"/>
          <a:lstStyle/>
          <a:p>
            <a:pPr marL="0" indent="0">
              <a:buNone/>
            </a:pPr>
            <a:r>
              <a:rPr lang="en-US" sz="750" b="1" kern="0" spc="100" dirty="0">
                <a:solidFill>
                  <a:srgbClr val="2563EB"/>
                </a:solidFill>
              </a:rPr>
              <a:t>DISCOVER RISK IN MINUTES</a:t>
            </a:r>
            <a:endParaRPr lang="en-US" sz="750" dirty="0"/>
          </a:p>
        </p:txBody>
      </p:sp>
      <p:sp>
        <p:nvSpPr>
          <p:cNvPr id="39" name="Text 37"/>
          <p:cNvSpPr/>
          <p:nvPr/>
        </p:nvSpPr>
        <p:spPr>
          <a:xfrm>
            <a:off x="6291072" y="3310128"/>
            <a:ext cx="2633472" cy="256032"/>
          </a:xfrm>
          <a:prstGeom prst="rect">
            <a:avLst/>
          </a:prstGeom>
          <a:noFill/>
          <a:ln/>
        </p:spPr>
        <p:txBody>
          <a:bodyPr wrap="square" rtlCol="0" anchor="ctr"/>
          <a:lstStyle/>
          <a:p>
            <a:pPr marL="0" indent="0">
              <a:buNone/>
            </a:pPr>
            <a:r>
              <a:rPr lang="en-US" sz="1000" b="1" dirty="0">
                <a:solidFill>
                  <a:srgbClr val="111827"/>
                </a:solidFill>
                <a:latin typeface="Calibri" pitchFamily="34" charset="0"/>
                <a:ea typeface="Calibri" pitchFamily="34" charset="-122"/>
                <a:cs typeface="Calibri" pitchFamily="34" charset="-120"/>
              </a:rPr>
              <a:t>Payments / Backend Engineer</a:t>
            </a:r>
            <a:endParaRPr lang="en-US" sz="1000" dirty="0"/>
          </a:p>
        </p:txBody>
      </p:sp>
      <p:sp>
        <p:nvSpPr>
          <p:cNvPr id="40" name="Text 38"/>
          <p:cNvSpPr/>
          <p:nvPr/>
        </p:nvSpPr>
        <p:spPr>
          <a:xfrm>
            <a:off x="6291072" y="3584448"/>
            <a:ext cx="2633472" cy="347472"/>
          </a:xfrm>
          <a:prstGeom prst="rect">
            <a:avLst/>
          </a:prstGeom>
          <a:noFill/>
          <a:ln/>
        </p:spPr>
        <p:txBody>
          <a:bodyPr wrap="square" rtlCol="0" anchor="ctr"/>
          <a:lstStyle/>
          <a:p>
            <a:pPr marL="0" indent="0">
              <a:buNone/>
            </a:pPr>
            <a:r>
              <a:rPr lang="en-US" sz="850" i="1" dirty="0">
                <a:solidFill>
                  <a:srgbClr val="6B7280"/>
                </a:solidFill>
              </a:rPr>
              <a:t>"I build against mocks that don't reflect what the issuer will actually return."</a:t>
            </a:r>
            <a:endParaRPr lang="en-US" sz="850" dirty="0"/>
          </a:p>
        </p:txBody>
      </p:sp>
      <p:sp>
        <p:nvSpPr>
          <p:cNvPr id="41" name="Text 39"/>
          <p:cNvSpPr/>
          <p:nvPr/>
        </p:nvSpPr>
        <p:spPr>
          <a:xfrm>
            <a:off x="6291072" y="3950208"/>
            <a:ext cx="2633472" cy="786384"/>
          </a:xfrm>
          <a:prstGeom prst="rect">
            <a:avLst/>
          </a:prstGeom>
          <a:noFill/>
          <a:ln/>
        </p:spPr>
        <p:txBody>
          <a:bodyPr wrap="square" rtlCol="0" anchor="ctr"/>
          <a:lstStyle/>
          <a:p>
            <a:pPr marL="0" indent="0">
              <a:buNone/>
            </a:pPr>
            <a:r>
              <a:rPr lang="en-US" sz="850" dirty="0">
                <a:solidFill>
                  <a:srgbClr val="374151"/>
                </a:solidFill>
              </a:rPr>
              <a:t>Full ISO 8583 &amp; ISO 20022 validation in minutes. Sandbox recreates real issuer/acquirer behaviour. Find protocol failures before QA sees the build.</a:t>
            </a:r>
            <a:endParaRPr lang="en-US" sz="850"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name="Slide 9">
    <p:bg>
      <p:bgPr>
        <a:solidFill>
          <a:srgbClr val="F9FAFB"/>
        </a:solidFill>
        <a:effectLst/>
      </p:bgPr>
    </p:bg>
    <p:spTree>
      <p:nvGrpSpPr>
        <p:cNvPr id="1" name=""/>
        <p:cNvGrpSpPr/>
        <p:nvPr/>
      </p:nvGrpSpPr>
      <p:grpSpPr>
        <a:xfrm>
          <a:off x="0" y="0"/>
          <a:ext cx="0" cy="0"/>
          <a:chOff x="0" y="0"/>
          <a:chExt cx="0" cy="0"/>
        </a:xfrm>
      </p:grpSpPr>
      <p:sp>
        <p:nvSpPr>
          <p:cNvPr id="2" name="Shape 0"/>
          <p:cNvSpPr/>
          <p:nvPr/>
        </p:nvSpPr>
        <p:spPr>
          <a:xfrm>
            <a:off x="0" y="0"/>
            <a:ext cx="4434840" cy="5143500"/>
          </a:xfrm>
          <a:prstGeom prst="rect">
            <a:avLst/>
          </a:prstGeom>
          <a:solidFill>
            <a:srgbClr val="111827"/>
          </a:solidFill>
          <a:ln w="12700">
            <a:solidFill>
              <a:srgbClr val="111827"/>
            </a:solidFill>
            <a:prstDash val="solid"/>
          </a:ln>
        </p:spPr>
        <p:txBody>
          <a:bodyPr/>
          <a:lstStyle/>
          <a:p>
            <a:endParaRPr lang="en-US"/>
          </a:p>
        </p:txBody>
      </p:sp>
      <p:sp>
        <p:nvSpPr>
          <p:cNvPr id="3" name="Shape 1"/>
          <p:cNvSpPr/>
          <p:nvPr/>
        </p:nvSpPr>
        <p:spPr>
          <a:xfrm>
            <a:off x="0" y="0"/>
            <a:ext cx="164592" cy="5143500"/>
          </a:xfrm>
          <a:prstGeom prst="rect">
            <a:avLst/>
          </a:prstGeom>
          <a:solidFill>
            <a:srgbClr val="2563EB"/>
          </a:solidFill>
          <a:ln w="12700">
            <a:solidFill>
              <a:srgbClr val="2563EB"/>
            </a:solidFill>
            <a:prstDash val="solid"/>
          </a:ln>
        </p:spPr>
        <p:txBody>
          <a:bodyPr/>
          <a:lstStyle/>
          <a:p>
            <a:endParaRPr lang="en-US"/>
          </a:p>
        </p:txBody>
      </p:sp>
      <p:sp>
        <p:nvSpPr>
          <p:cNvPr id="4" name="Shape 2"/>
          <p:cNvSpPr/>
          <p:nvPr/>
        </p:nvSpPr>
        <p:spPr>
          <a:xfrm>
            <a:off x="329184" y="219456"/>
            <a:ext cx="1828800" cy="237744"/>
          </a:xfrm>
          <a:prstGeom prst="rect">
            <a:avLst/>
          </a:prstGeom>
          <a:solidFill>
            <a:srgbClr val="2563EB"/>
          </a:solidFill>
          <a:ln w="12700">
            <a:solidFill>
              <a:srgbClr val="2563EB"/>
            </a:solidFill>
            <a:prstDash val="solid"/>
          </a:ln>
        </p:spPr>
        <p:txBody>
          <a:bodyPr/>
          <a:lstStyle/>
          <a:p>
            <a:endParaRPr lang="en-US"/>
          </a:p>
        </p:txBody>
      </p:sp>
      <p:sp>
        <p:nvSpPr>
          <p:cNvPr id="5" name="Text 3"/>
          <p:cNvSpPr/>
          <p:nvPr/>
        </p:nvSpPr>
        <p:spPr>
          <a:xfrm>
            <a:off x="329184" y="219456"/>
            <a:ext cx="1828800" cy="237744"/>
          </a:xfrm>
          <a:prstGeom prst="rect">
            <a:avLst/>
          </a:prstGeom>
          <a:noFill/>
          <a:ln/>
        </p:spPr>
        <p:txBody>
          <a:bodyPr wrap="square" lIns="0" tIns="0" rIns="0" bIns="0" rtlCol="0" anchor="ctr"/>
          <a:lstStyle/>
          <a:p>
            <a:pPr marL="0" indent="0" algn="ctr">
              <a:buNone/>
            </a:pPr>
            <a:r>
              <a:rPr lang="en-US" sz="750" b="1" kern="0" spc="100" dirty="0">
                <a:solidFill>
                  <a:srgbClr val="FFFFFF"/>
                </a:solidFill>
              </a:rPr>
              <a:t>CXO COMPANION</a:t>
            </a:r>
            <a:endParaRPr lang="en-US" sz="750" dirty="0"/>
          </a:p>
        </p:txBody>
      </p:sp>
      <p:sp>
        <p:nvSpPr>
          <p:cNvPr id="6" name="Text 4"/>
          <p:cNvSpPr/>
          <p:nvPr/>
        </p:nvSpPr>
        <p:spPr>
          <a:xfrm>
            <a:off x="329184" y="585216"/>
            <a:ext cx="3858768" cy="1426464"/>
          </a:xfrm>
          <a:prstGeom prst="rect">
            <a:avLst/>
          </a:prstGeom>
          <a:noFill/>
          <a:ln/>
        </p:spPr>
        <p:txBody>
          <a:bodyPr wrap="square" rtlCol="0" anchor="ctr"/>
          <a:lstStyle/>
          <a:p>
            <a:pPr marL="0" indent="0">
              <a:buNone/>
            </a:pPr>
            <a:r>
              <a:rPr lang="en-US" sz="1900" b="1" dirty="0">
                <a:solidFill>
                  <a:srgbClr val="FFFFFF"/>
                </a:solidFill>
                <a:latin typeface="Calibri" pitchFamily="34" charset="0"/>
                <a:ea typeface="Calibri" pitchFamily="34" charset="-122"/>
                <a:cs typeface="Calibri" pitchFamily="34" charset="-120"/>
              </a:rPr>
              <a:t>System-wide visibility.</a:t>
            </a:r>
            <a:endParaRPr lang="en-US" sz="1900" dirty="0"/>
          </a:p>
          <a:p>
            <a:pPr marL="0" indent="0">
              <a:buNone/>
            </a:pPr>
            <a:r>
              <a:rPr lang="en-US" sz="1900" b="1" dirty="0">
                <a:solidFill>
                  <a:srgbClr val="FFFFFF"/>
                </a:solidFill>
                <a:latin typeface="Calibri" pitchFamily="34" charset="0"/>
                <a:ea typeface="Calibri" pitchFamily="34" charset="-122"/>
                <a:cs typeface="Calibri" pitchFamily="34" charset="-120"/>
              </a:rPr>
              <a:t>Deterministic assurance.</a:t>
            </a:r>
            <a:endParaRPr lang="en-US" sz="1900" dirty="0"/>
          </a:p>
          <a:p>
            <a:pPr marL="0" indent="0">
              <a:buNone/>
            </a:pPr>
            <a:r>
              <a:rPr lang="en-US" sz="1900" b="1" dirty="0">
                <a:solidFill>
                  <a:srgbClr val="FFFFFF"/>
                </a:solidFill>
                <a:latin typeface="Calibri" pitchFamily="34" charset="0"/>
                <a:ea typeface="Calibri" pitchFamily="34" charset="-122"/>
                <a:cs typeface="Calibri" pitchFamily="34" charset="-120"/>
              </a:rPr>
              <a:t>Know your payment risk</a:t>
            </a:r>
            <a:endParaRPr lang="en-US" sz="1900" dirty="0"/>
          </a:p>
          <a:p>
            <a:pPr marL="0" indent="0">
              <a:buNone/>
            </a:pPr>
            <a:r>
              <a:rPr lang="en-US" sz="1900" b="1" dirty="0">
                <a:solidFill>
                  <a:srgbClr val="FFFFFF"/>
                </a:solidFill>
                <a:latin typeface="Calibri" pitchFamily="34" charset="0"/>
                <a:ea typeface="Calibri" pitchFamily="34" charset="-122"/>
                <a:cs typeface="Calibri" pitchFamily="34" charset="-120"/>
              </a:rPr>
              <a:t>before your customers do.</a:t>
            </a:r>
            <a:endParaRPr lang="en-US" sz="1900" dirty="0"/>
          </a:p>
        </p:txBody>
      </p:sp>
      <p:sp>
        <p:nvSpPr>
          <p:cNvPr id="7" name="Text 5"/>
          <p:cNvSpPr/>
          <p:nvPr/>
        </p:nvSpPr>
        <p:spPr>
          <a:xfrm>
            <a:off x="329184" y="2103120"/>
            <a:ext cx="3858768" cy="804672"/>
          </a:xfrm>
          <a:prstGeom prst="rect">
            <a:avLst/>
          </a:prstGeom>
          <a:noFill/>
          <a:ln/>
        </p:spPr>
        <p:txBody>
          <a:bodyPr wrap="square" rtlCol="0" anchor="ctr"/>
          <a:lstStyle/>
          <a:p>
            <a:pPr marL="0" indent="0">
              <a:buNone/>
            </a:pPr>
            <a:r>
              <a:rPr lang="en-US" sz="950" dirty="0">
                <a:solidFill>
                  <a:srgbClr val="9CA3AF"/>
                </a:solidFill>
              </a:rPr>
              <a:t>The board is asking what your payment exposure is. The regulator wants to know your controls are adequate. The CXO Companion gives you a defensible, quantified answer — continuously, in real time.</a:t>
            </a:r>
            <a:endParaRPr lang="en-US" sz="950" dirty="0"/>
          </a:p>
        </p:txBody>
      </p:sp>
      <p:sp>
        <p:nvSpPr>
          <p:cNvPr id="8" name="Text 6"/>
          <p:cNvSpPr/>
          <p:nvPr/>
        </p:nvSpPr>
        <p:spPr>
          <a:xfrm>
            <a:off x="329184" y="2999232"/>
            <a:ext cx="3858768" cy="256032"/>
          </a:xfrm>
          <a:prstGeom prst="rect">
            <a:avLst/>
          </a:prstGeom>
          <a:noFill/>
          <a:ln/>
        </p:spPr>
        <p:txBody>
          <a:bodyPr wrap="square" rtlCol="0" anchor="ctr"/>
          <a:lstStyle/>
          <a:p>
            <a:pPr marL="0" indent="0">
              <a:buNone/>
            </a:pPr>
            <a:r>
              <a:rPr lang="en-US" sz="900" i="1" dirty="0">
                <a:solidFill>
                  <a:srgbClr val="6B7280"/>
                </a:solidFill>
              </a:rPr>
              <a:t>Payments are never static — reliability cannot be assumed.</a:t>
            </a:r>
            <a:endParaRPr lang="en-US" sz="900" dirty="0"/>
          </a:p>
        </p:txBody>
      </p:sp>
      <p:sp>
        <p:nvSpPr>
          <p:cNvPr id="9" name="Shape 7"/>
          <p:cNvSpPr/>
          <p:nvPr/>
        </p:nvSpPr>
        <p:spPr>
          <a:xfrm>
            <a:off x="329184" y="3346704"/>
            <a:ext cx="3858768" cy="1408176"/>
          </a:xfrm>
          <a:prstGeom prst="rect">
            <a:avLst/>
          </a:prstGeom>
          <a:solidFill>
            <a:srgbClr val="2563EB"/>
          </a:solidFill>
          <a:ln w="12700">
            <a:solidFill>
              <a:srgbClr val="2563EB"/>
            </a:solidFill>
            <a:prstDash val="solid"/>
          </a:ln>
        </p:spPr>
        <p:txBody>
          <a:bodyPr/>
          <a:lstStyle/>
          <a:p>
            <a:endParaRPr lang="en-US"/>
          </a:p>
        </p:txBody>
      </p:sp>
      <p:sp>
        <p:nvSpPr>
          <p:cNvPr id="10" name="Text 8"/>
          <p:cNvSpPr/>
          <p:nvPr/>
        </p:nvSpPr>
        <p:spPr>
          <a:xfrm>
            <a:off x="329184" y="3401568"/>
            <a:ext cx="3858768" cy="256032"/>
          </a:xfrm>
          <a:prstGeom prst="rect">
            <a:avLst/>
          </a:prstGeom>
          <a:noFill/>
          <a:ln/>
        </p:spPr>
        <p:txBody>
          <a:bodyPr wrap="square" rtlCol="0" anchor="ctr"/>
          <a:lstStyle/>
          <a:p>
            <a:pPr marL="0" indent="0" algn="ctr">
              <a:buNone/>
            </a:pPr>
            <a:r>
              <a:rPr lang="en-US" sz="900" dirty="0">
                <a:solidFill>
                  <a:srgbClr val="DBEAFE"/>
                </a:solidFill>
              </a:rPr>
              <a:t>Buyer: CTO · CIO · CFO · Board</a:t>
            </a:r>
            <a:endParaRPr lang="en-US" sz="900" dirty="0"/>
          </a:p>
        </p:txBody>
      </p:sp>
      <p:sp>
        <p:nvSpPr>
          <p:cNvPr id="11" name="Text 9"/>
          <p:cNvSpPr/>
          <p:nvPr/>
        </p:nvSpPr>
        <p:spPr>
          <a:xfrm>
            <a:off x="329184" y="3749040"/>
            <a:ext cx="3858768" cy="640080"/>
          </a:xfrm>
          <a:prstGeom prst="rect">
            <a:avLst/>
          </a:prstGeom>
          <a:noFill/>
          <a:ln/>
        </p:spPr>
        <p:txBody>
          <a:bodyPr wrap="square" rtlCol="0" anchor="ctr"/>
          <a:lstStyle/>
          <a:p>
            <a:pPr marL="0" indent="0" algn="ctr">
              <a:buNone/>
            </a:pPr>
            <a:r>
              <a:rPr lang="en-US" sz="2200" b="1" dirty="0">
                <a:solidFill>
                  <a:srgbClr val="FFFFFF"/>
                </a:solidFill>
                <a:latin typeface="Calibri" pitchFamily="34" charset="0"/>
                <a:ea typeface="Calibri" pitchFamily="34" charset="-122"/>
                <a:cs typeface="Calibri" pitchFamily="34" charset="-120"/>
              </a:rPr>
              <a:t>From Doubt to Trust.</a:t>
            </a:r>
            <a:endParaRPr lang="en-US" sz="2200" dirty="0"/>
          </a:p>
        </p:txBody>
      </p:sp>
      <p:sp>
        <p:nvSpPr>
          <p:cNvPr id="12" name="Text 10"/>
          <p:cNvSpPr/>
          <p:nvPr/>
        </p:nvSpPr>
        <p:spPr>
          <a:xfrm>
            <a:off x="4617720" y="164592"/>
            <a:ext cx="4315968" cy="329184"/>
          </a:xfrm>
          <a:prstGeom prst="rect">
            <a:avLst/>
          </a:prstGeom>
          <a:noFill/>
          <a:ln/>
        </p:spPr>
        <p:txBody>
          <a:bodyPr wrap="square" rtlCol="0" anchor="ctr"/>
          <a:lstStyle/>
          <a:p>
            <a:pPr marL="0" indent="0">
              <a:buNone/>
            </a:pPr>
            <a:r>
              <a:rPr lang="en-US" sz="1400" b="1" dirty="0">
                <a:solidFill>
                  <a:srgbClr val="111827"/>
                </a:solidFill>
                <a:latin typeface="Calibri" pitchFamily="34" charset="0"/>
                <a:ea typeface="Calibri" pitchFamily="34" charset="-122"/>
                <a:cs typeface="Calibri" pitchFamily="34" charset="-120"/>
              </a:rPr>
              <a:t>What the Companion delivers</a:t>
            </a:r>
            <a:endParaRPr lang="en-US" sz="1400" dirty="0"/>
          </a:p>
        </p:txBody>
      </p:sp>
      <p:sp>
        <p:nvSpPr>
          <p:cNvPr id="13" name="Text 11"/>
          <p:cNvSpPr/>
          <p:nvPr/>
        </p:nvSpPr>
        <p:spPr>
          <a:xfrm>
            <a:off x="4617720" y="493776"/>
            <a:ext cx="4315968" cy="219456"/>
          </a:xfrm>
          <a:prstGeom prst="rect">
            <a:avLst/>
          </a:prstGeom>
          <a:noFill/>
          <a:ln/>
        </p:spPr>
        <p:txBody>
          <a:bodyPr wrap="square" rtlCol="0" anchor="ctr"/>
          <a:lstStyle/>
          <a:p>
            <a:pPr marL="0" indent="0">
              <a:buNone/>
            </a:pPr>
            <a:r>
              <a:rPr lang="en-US" sz="850" i="1" dirty="0">
                <a:solidFill>
                  <a:srgbClr val="6B7280"/>
                </a:solidFill>
              </a:rPr>
              <a:t>Sample output: L4 Validated Risk Index  ·  Coverage score  ·  Revenue-at-risk  ·  Board-ready</a:t>
            </a:r>
            <a:endParaRPr lang="en-US" sz="850" dirty="0"/>
          </a:p>
        </p:txBody>
      </p:sp>
      <p:sp>
        <p:nvSpPr>
          <p:cNvPr id="14" name="Shape 12"/>
          <p:cNvSpPr/>
          <p:nvPr/>
        </p:nvSpPr>
        <p:spPr>
          <a:xfrm>
            <a:off x="4617720" y="804672"/>
            <a:ext cx="4315968" cy="950976"/>
          </a:xfrm>
          <a:prstGeom prst="rect">
            <a:avLst/>
          </a:prstGeom>
          <a:solidFill>
            <a:srgbClr val="FFFFFF"/>
          </a:solidFill>
          <a:ln w="12700">
            <a:solidFill>
              <a:srgbClr val="E5E7EB"/>
            </a:solidFill>
            <a:prstDash val="solid"/>
          </a:ln>
          <a:effectLst>
            <a:outerShdw blurRad="101600" dist="25400" dir="8100000" algn="bl" rotWithShape="0">
              <a:srgbClr val="111827">
                <a:alpha val="10000"/>
              </a:srgbClr>
            </a:outerShdw>
          </a:effectLst>
        </p:spPr>
        <p:txBody>
          <a:bodyPr/>
          <a:lstStyle/>
          <a:p>
            <a:endParaRPr lang="en-US"/>
          </a:p>
        </p:txBody>
      </p:sp>
      <p:sp>
        <p:nvSpPr>
          <p:cNvPr id="15" name="Shape 13"/>
          <p:cNvSpPr/>
          <p:nvPr/>
        </p:nvSpPr>
        <p:spPr>
          <a:xfrm>
            <a:off x="4617720" y="804672"/>
            <a:ext cx="4315968" cy="45720"/>
          </a:xfrm>
          <a:prstGeom prst="rect">
            <a:avLst/>
          </a:prstGeom>
          <a:solidFill>
            <a:srgbClr val="2563EB"/>
          </a:solidFill>
          <a:ln w="12700">
            <a:solidFill>
              <a:srgbClr val="2563EB"/>
            </a:solidFill>
            <a:prstDash val="solid"/>
          </a:ln>
        </p:spPr>
        <p:txBody>
          <a:bodyPr/>
          <a:lstStyle/>
          <a:p>
            <a:endParaRPr lang="en-US"/>
          </a:p>
        </p:txBody>
      </p:sp>
      <p:sp>
        <p:nvSpPr>
          <p:cNvPr id="16" name="Text 14"/>
          <p:cNvSpPr/>
          <p:nvPr/>
        </p:nvSpPr>
        <p:spPr>
          <a:xfrm>
            <a:off x="4745736" y="896112"/>
            <a:ext cx="4059936" cy="274320"/>
          </a:xfrm>
          <a:prstGeom prst="rect">
            <a:avLst/>
          </a:prstGeom>
          <a:noFill/>
          <a:ln/>
        </p:spPr>
        <p:txBody>
          <a:bodyPr wrap="square" rtlCol="0" anchor="ctr"/>
          <a:lstStyle/>
          <a:p>
            <a:pPr marL="0" indent="0">
              <a:buNone/>
            </a:pPr>
            <a:r>
              <a:rPr lang="en-US" sz="1150" b="1" dirty="0">
                <a:solidFill>
                  <a:srgbClr val="111827"/>
                </a:solidFill>
                <a:latin typeface="Calibri" pitchFamily="34" charset="0"/>
                <a:ea typeface="Calibri" pitchFamily="34" charset="-122"/>
                <a:cs typeface="Calibri" pitchFamily="34" charset="-120"/>
              </a:rPr>
              <a:t>Revenue-at-Risk Dashboard</a:t>
            </a:r>
            <a:endParaRPr lang="en-US" sz="1150" dirty="0"/>
          </a:p>
        </p:txBody>
      </p:sp>
      <p:sp>
        <p:nvSpPr>
          <p:cNvPr id="17" name="Text 15"/>
          <p:cNvSpPr/>
          <p:nvPr/>
        </p:nvSpPr>
        <p:spPr>
          <a:xfrm>
            <a:off x="4745736" y="1207008"/>
            <a:ext cx="4059936" cy="475488"/>
          </a:xfrm>
          <a:prstGeom prst="rect">
            <a:avLst/>
          </a:prstGeom>
          <a:noFill/>
          <a:ln/>
        </p:spPr>
        <p:txBody>
          <a:bodyPr wrap="square" rtlCol="0" anchor="ctr"/>
          <a:lstStyle/>
          <a:p>
            <a:pPr marL="0" indent="0">
              <a:buNone/>
            </a:pPr>
            <a:r>
              <a:rPr lang="en-US" sz="950" dirty="0">
                <a:solidFill>
                  <a:srgbClr val="374151"/>
                </a:solidFill>
              </a:rPr>
              <a:t>Payment exposure in dollars, not QA metrics. Real-time risk score across every flow and system.</a:t>
            </a:r>
            <a:endParaRPr lang="en-US" sz="950" dirty="0"/>
          </a:p>
        </p:txBody>
      </p:sp>
      <p:sp>
        <p:nvSpPr>
          <p:cNvPr id="18" name="Shape 16"/>
          <p:cNvSpPr/>
          <p:nvPr/>
        </p:nvSpPr>
        <p:spPr>
          <a:xfrm>
            <a:off x="4617720" y="1847088"/>
            <a:ext cx="4315968" cy="950976"/>
          </a:xfrm>
          <a:prstGeom prst="rect">
            <a:avLst/>
          </a:prstGeom>
          <a:solidFill>
            <a:srgbClr val="FFFFFF"/>
          </a:solidFill>
          <a:ln w="12700">
            <a:solidFill>
              <a:srgbClr val="E5E7EB"/>
            </a:solidFill>
            <a:prstDash val="solid"/>
          </a:ln>
          <a:effectLst>
            <a:outerShdw blurRad="101600" dist="25400" dir="8100000" algn="bl" rotWithShape="0">
              <a:srgbClr val="111827">
                <a:alpha val="10000"/>
              </a:srgbClr>
            </a:outerShdw>
          </a:effectLst>
        </p:spPr>
        <p:txBody>
          <a:bodyPr/>
          <a:lstStyle/>
          <a:p>
            <a:endParaRPr lang="en-US"/>
          </a:p>
        </p:txBody>
      </p:sp>
      <p:sp>
        <p:nvSpPr>
          <p:cNvPr id="19" name="Shape 17"/>
          <p:cNvSpPr/>
          <p:nvPr/>
        </p:nvSpPr>
        <p:spPr>
          <a:xfrm>
            <a:off x="4617720" y="1847088"/>
            <a:ext cx="4315968" cy="45720"/>
          </a:xfrm>
          <a:prstGeom prst="rect">
            <a:avLst/>
          </a:prstGeom>
          <a:solidFill>
            <a:srgbClr val="2563EB"/>
          </a:solidFill>
          <a:ln w="12700">
            <a:solidFill>
              <a:srgbClr val="2563EB"/>
            </a:solidFill>
            <a:prstDash val="solid"/>
          </a:ln>
        </p:spPr>
        <p:txBody>
          <a:bodyPr/>
          <a:lstStyle/>
          <a:p>
            <a:endParaRPr lang="en-US"/>
          </a:p>
        </p:txBody>
      </p:sp>
      <p:sp>
        <p:nvSpPr>
          <p:cNvPr id="20" name="Text 18"/>
          <p:cNvSpPr/>
          <p:nvPr/>
        </p:nvSpPr>
        <p:spPr>
          <a:xfrm>
            <a:off x="4745736" y="1938528"/>
            <a:ext cx="4059936" cy="274320"/>
          </a:xfrm>
          <a:prstGeom prst="rect">
            <a:avLst/>
          </a:prstGeom>
          <a:noFill/>
          <a:ln/>
        </p:spPr>
        <p:txBody>
          <a:bodyPr wrap="square" rtlCol="0" anchor="ctr"/>
          <a:lstStyle/>
          <a:p>
            <a:pPr marL="0" indent="0">
              <a:buNone/>
            </a:pPr>
            <a:r>
              <a:rPr lang="en-US" sz="1150" b="1" dirty="0">
                <a:solidFill>
                  <a:srgbClr val="111827"/>
                </a:solidFill>
                <a:latin typeface="Calibri" pitchFamily="34" charset="0"/>
                <a:ea typeface="Calibri" pitchFamily="34" charset="-122"/>
                <a:cs typeface="Calibri" pitchFamily="34" charset="-120"/>
              </a:rPr>
              <a:t>Board-Ready Audit Trail</a:t>
            </a:r>
            <a:endParaRPr lang="en-US" sz="1150" dirty="0"/>
          </a:p>
        </p:txBody>
      </p:sp>
      <p:sp>
        <p:nvSpPr>
          <p:cNvPr id="21" name="Text 19"/>
          <p:cNvSpPr/>
          <p:nvPr/>
        </p:nvSpPr>
        <p:spPr>
          <a:xfrm>
            <a:off x="4745736" y="2249424"/>
            <a:ext cx="4059936" cy="475488"/>
          </a:xfrm>
          <a:prstGeom prst="rect">
            <a:avLst/>
          </a:prstGeom>
          <a:noFill/>
          <a:ln/>
        </p:spPr>
        <p:txBody>
          <a:bodyPr wrap="square" rtlCol="0" anchor="ctr"/>
          <a:lstStyle/>
          <a:p>
            <a:pPr marL="0" indent="0">
              <a:buNone/>
            </a:pPr>
            <a:r>
              <a:rPr lang="en-US" sz="950" dirty="0">
                <a:solidFill>
                  <a:srgbClr val="374151"/>
                </a:solidFill>
              </a:rPr>
              <a:t>L4 Validated Risk Index — methodology-disclosed, traffic-weighted, credible for DORA, MAS &amp; FCA.</a:t>
            </a:r>
            <a:endParaRPr lang="en-US" sz="950" dirty="0"/>
          </a:p>
        </p:txBody>
      </p:sp>
      <p:sp>
        <p:nvSpPr>
          <p:cNvPr id="22" name="Shape 20"/>
          <p:cNvSpPr/>
          <p:nvPr/>
        </p:nvSpPr>
        <p:spPr>
          <a:xfrm>
            <a:off x="4617720" y="2889504"/>
            <a:ext cx="4315968" cy="950976"/>
          </a:xfrm>
          <a:prstGeom prst="rect">
            <a:avLst/>
          </a:prstGeom>
          <a:solidFill>
            <a:srgbClr val="FFFFFF"/>
          </a:solidFill>
          <a:ln w="12700">
            <a:solidFill>
              <a:srgbClr val="E5E7EB"/>
            </a:solidFill>
            <a:prstDash val="solid"/>
          </a:ln>
          <a:effectLst>
            <a:outerShdw blurRad="101600" dist="25400" dir="8100000" algn="bl" rotWithShape="0">
              <a:srgbClr val="111827">
                <a:alpha val="10000"/>
              </a:srgbClr>
            </a:outerShdw>
          </a:effectLst>
        </p:spPr>
        <p:txBody>
          <a:bodyPr/>
          <a:lstStyle/>
          <a:p>
            <a:endParaRPr lang="en-US"/>
          </a:p>
        </p:txBody>
      </p:sp>
      <p:sp>
        <p:nvSpPr>
          <p:cNvPr id="23" name="Shape 21"/>
          <p:cNvSpPr/>
          <p:nvPr/>
        </p:nvSpPr>
        <p:spPr>
          <a:xfrm>
            <a:off x="4617720" y="2889504"/>
            <a:ext cx="4315968" cy="45720"/>
          </a:xfrm>
          <a:prstGeom prst="rect">
            <a:avLst/>
          </a:prstGeom>
          <a:solidFill>
            <a:srgbClr val="2563EB"/>
          </a:solidFill>
          <a:ln w="12700">
            <a:solidFill>
              <a:srgbClr val="2563EB"/>
            </a:solidFill>
            <a:prstDash val="solid"/>
          </a:ln>
        </p:spPr>
        <p:txBody>
          <a:bodyPr/>
          <a:lstStyle/>
          <a:p>
            <a:endParaRPr lang="en-US"/>
          </a:p>
        </p:txBody>
      </p:sp>
      <p:sp>
        <p:nvSpPr>
          <p:cNvPr id="24" name="Text 22"/>
          <p:cNvSpPr/>
          <p:nvPr/>
        </p:nvSpPr>
        <p:spPr>
          <a:xfrm>
            <a:off x="4745736" y="2980944"/>
            <a:ext cx="4059936" cy="274320"/>
          </a:xfrm>
          <a:prstGeom prst="rect">
            <a:avLst/>
          </a:prstGeom>
          <a:noFill/>
          <a:ln/>
        </p:spPr>
        <p:txBody>
          <a:bodyPr wrap="square" rtlCol="0" anchor="ctr"/>
          <a:lstStyle/>
          <a:p>
            <a:pPr marL="0" indent="0">
              <a:buNone/>
            </a:pPr>
            <a:r>
              <a:rPr lang="en-US" sz="1150" b="1" dirty="0">
                <a:solidFill>
                  <a:srgbClr val="111827"/>
                </a:solidFill>
                <a:latin typeface="Calibri" pitchFamily="34" charset="0"/>
                <a:ea typeface="Calibri" pitchFamily="34" charset="-122"/>
                <a:cs typeface="Calibri" pitchFamily="34" charset="-120"/>
              </a:rPr>
              <a:t>Continuous BAU Monitoring</a:t>
            </a:r>
            <a:endParaRPr lang="en-US" sz="1150" dirty="0"/>
          </a:p>
        </p:txBody>
      </p:sp>
      <p:sp>
        <p:nvSpPr>
          <p:cNvPr id="25" name="Text 23"/>
          <p:cNvSpPr/>
          <p:nvPr/>
        </p:nvSpPr>
        <p:spPr>
          <a:xfrm>
            <a:off x="4745736" y="3291840"/>
            <a:ext cx="4059936" cy="475488"/>
          </a:xfrm>
          <a:prstGeom prst="rect">
            <a:avLst/>
          </a:prstGeom>
          <a:noFill/>
          <a:ln/>
        </p:spPr>
        <p:txBody>
          <a:bodyPr wrap="square" rtlCol="0" anchor="ctr"/>
          <a:lstStyle/>
          <a:p>
            <a:pPr marL="0" indent="0">
              <a:buNone/>
            </a:pPr>
            <a:r>
              <a:rPr lang="en-US" sz="950" dirty="0">
                <a:solidFill>
                  <a:srgbClr val="374151"/>
                </a:solidFill>
              </a:rPr>
              <a:t>Every microservice update and scheme rule change scanned before production. Cases 1–3 prevented.</a:t>
            </a:r>
            <a:endParaRPr lang="en-US" sz="950" dirty="0"/>
          </a:p>
        </p:txBody>
      </p:sp>
      <p:sp>
        <p:nvSpPr>
          <p:cNvPr id="26" name="Shape 24"/>
          <p:cNvSpPr/>
          <p:nvPr/>
        </p:nvSpPr>
        <p:spPr>
          <a:xfrm>
            <a:off x="4617720" y="3931920"/>
            <a:ext cx="4315968" cy="950976"/>
          </a:xfrm>
          <a:prstGeom prst="rect">
            <a:avLst/>
          </a:prstGeom>
          <a:solidFill>
            <a:srgbClr val="FFFFFF"/>
          </a:solidFill>
          <a:ln w="12700">
            <a:solidFill>
              <a:srgbClr val="E5E7EB"/>
            </a:solidFill>
            <a:prstDash val="solid"/>
          </a:ln>
          <a:effectLst>
            <a:outerShdw blurRad="101600" dist="25400" dir="8100000" algn="bl" rotWithShape="0">
              <a:srgbClr val="111827">
                <a:alpha val="10000"/>
              </a:srgbClr>
            </a:outerShdw>
          </a:effectLst>
        </p:spPr>
        <p:txBody>
          <a:bodyPr/>
          <a:lstStyle/>
          <a:p>
            <a:endParaRPr lang="en-US"/>
          </a:p>
        </p:txBody>
      </p:sp>
      <p:sp>
        <p:nvSpPr>
          <p:cNvPr id="27" name="Shape 25"/>
          <p:cNvSpPr/>
          <p:nvPr/>
        </p:nvSpPr>
        <p:spPr>
          <a:xfrm>
            <a:off x="4617720" y="3931920"/>
            <a:ext cx="4315968" cy="45720"/>
          </a:xfrm>
          <a:prstGeom prst="rect">
            <a:avLst/>
          </a:prstGeom>
          <a:solidFill>
            <a:srgbClr val="2563EB"/>
          </a:solidFill>
          <a:ln w="12700">
            <a:solidFill>
              <a:srgbClr val="2563EB"/>
            </a:solidFill>
            <a:prstDash val="solid"/>
          </a:ln>
        </p:spPr>
        <p:txBody>
          <a:bodyPr/>
          <a:lstStyle/>
          <a:p>
            <a:endParaRPr lang="en-US"/>
          </a:p>
        </p:txBody>
      </p:sp>
      <p:sp>
        <p:nvSpPr>
          <p:cNvPr id="28" name="Text 26"/>
          <p:cNvSpPr/>
          <p:nvPr/>
        </p:nvSpPr>
        <p:spPr>
          <a:xfrm>
            <a:off x="4745736" y="4023360"/>
            <a:ext cx="4059936" cy="274320"/>
          </a:xfrm>
          <a:prstGeom prst="rect">
            <a:avLst/>
          </a:prstGeom>
          <a:noFill/>
          <a:ln/>
        </p:spPr>
        <p:txBody>
          <a:bodyPr wrap="square" rtlCol="0" anchor="ctr"/>
          <a:lstStyle/>
          <a:p>
            <a:pPr marL="0" indent="0">
              <a:buNone/>
            </a:pPr>
            <a:r>
              <a:rPr lang="en-US" sz="1150" b="1" dirty="0">
                <a:solidFill>
                  <a:srgbClr val="111827"/>
                </a:solidFill>
                <a:latin typeface="Calibri" pitchFamily="34" charset="0"/>
                <a:ea typeface="Calibri" pitchFamily="34" charset="-122"/>
                <a:cs typeface="Calibri" pitchFamily="34" charset="-120"/>
              </a:rPr>
              <a:t>Enterprise Coverage Governance</a:t>
            </a:r>
            <a:endParaRPr lang="en-US" sz="1150" dirty="0"/>
          </a:p>
        </p:txBody>
      </p:sp>
      <p:sp>
        <p:nvSpPr>
          <p:cNvPr id="29" name="Text 27"/>
          <p:cNvSpPr/>
          <p:nvPr/>
        </p:nvSpPr>
        <p:spPr>
          <a:xfrm>
            <a:off x="4745736" y="4334256"/>
            <a:ext cx="4059936" cy="475488"/>
          </a:xfrm>
          <a:prstGeom prst="rect">
            <a:avLst/>
          </a:prstGeom>
          <a:noFill/>
          <a:ln/>
        </p:spPr>
        <p:txBody>
          <a:bodyPr wrap="square" rtlCol="0" anchor="ctr"/>
          <a:lstStyle/>
          <a:p>
            <a:pPr marL="0" indent="0">
              <a:buNone/>
            </a:pPr>
            <a:r>
              <a:rPr lang="en-US" sz="950" dirty="0">
                <a:solidFill>
                  <a:srgbClr val="374151"/>
                </a:solidFill>
              </a:rPr>
              <a:t>Single pane across every team. Release gating enforced. PruTan becomes unmovable infrastructure.</a:t>
            </a:r>
            <a:endParaRPr lang="en-US" sz="950"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name="Slide 10">
    <p:bg>
      <p:bgPr>
        <a:solidFill>
          <a:srgbClr val="F9FAFB"/>
        </a:solidFill>
        <a:effectLst/>
      </p:bgPr>
    </p:bg>
    <p:spTree>
      <p:nvGrpSpPr>
        <p:cNvPr id="1" name=""/>
        <p:cNvGrpSpPr/>
        <p:nvPr/>
      </p:nvGrpSpPr>
      <p:grpSpPr>
        <a:xfrm>
          <a:off x="0" y="0"/>
          <a:ext cx="0" cy="0"/>
          <a:chOff x="0" y="0"/>
          <a:chExt cx="0" cy="0"/>
        </a:xfrm>
      </p:grpSpPr>
      <p:sp>
        <p:nvSpPr>
          <p:cNvPr id="2" name="Shape 0"/>
          <p:cNvSpPr/>
          <p:nvPr/>
        </p:nvSpPr>
        <p:spPr>
          <a:xfrm>
            <a:off x="0" y="0"/>
            <a:ext cx="9144000" cy="960120"/>
          </a:xfrm>
          <a:prstGeom prst="rect">
            <a:avLst/>
          </a:prstGeom>
          <a:solidFill>
            <a:srgbClr val="111827"/>
          </a:solidFill>
          <a:ln w="12700">
            <a:solidFill>
              <a:srgbClr val="111827"/>
            </a:solidFill>
            <a:prstDash val="solid"/>
          </a:ln>
        </p:spPr>
        <p:txBody>
          <a:bodyPr/>
          <a:lstStyle/>
          <a:p>
            <a:endParaRPr lang="en-US"/>
          </a:p>
        </p:txBody>
      </p:sp>
      <p:sp>
        <p:nvSpPr>
          <p:cNvPr id="3" name="Shape 1"/>
          <p:cNvSpPr/>
          <p:nvPr/>
        </p:nvSpPr>
        <p:spPr>
          <a:xfrm>
            <a:off x="0" y="0"/>
            <a:ext cx="164592" cy="960120"/>
          </a:xfrm>
          <a:prstGeom prst="rect">
            <a:avLst/>
          </a:prstGeom>
          <a:solidFill>
            <a:srgbClr val="2563EB"/>
          </a:solidFill>
          <a:ln w="12700">
            <a:solidFill>
              <a:srgbClr val="2563EB"/>
            </a:solidFill>
            <a:prstDash val="solid"/>
          </a:ln>
        </p:spPr>
        <p:txBody>
          <a:bodyPr/>
          <a:lstStyle/>
          <a:p>
            <a:endParaRPr lang="en-US"/>
          </a:p>
        </p:txBody>
      </p:sp>
      <p:sp>
        <p:nvSpPr>
          <p:cNvPr id="4" name="Text 2"/>
          <p:cNvSpPr/>
          <p:nvPr/>
        </p:nvSpPr>
        <p:spPr>
          <a:xfrm>
            <a:off x="420624" y="0"/>
            <a:ext cx="8339328" cy="640080"/>
          </a:xfrm>
          <a:prstGeom prst="rect">
            <a:avLst/>
          </a:prstGeom>
          <a:noFill/>
          <a:ln/>
        </p:spPr>
        <p:txBody>
          <a:bodyPr wrap="square" lIns="0" tIns="0" rIns="0" bIns="0" rtlCol="0" anchor="ctr"/>
          <a:lstStyle/>
          <a:p>
            <a:pPr marL="0" indent="0">
              <a:buNone/>
            </a:pPr>
            <a:r>
              <a:rPr lang="en-US" sz="1800" b="1" dirty="0">
                <a:solidFill>
                  <a:srgbClr val="FFFFFF"/>
                </a:solidFill>
                <a:latin typeface="Calibri" pitchFamily="34" charset="0"/>
                <a:ea typeface="Calibri" pitchFamily="34" charset="-122"/>
                <a:cs typeface="Calibri" pitchFamily="34" charset="-120"/>
              </a:rPr>
              <a:t>The Paid Diagnostic: what you get and what it surfaces.</a:t>
            </a:r>
            <a:endParaRPr lang="en-US" sz="1800" dirty="0"/>
          </a:p>
        </p:txBody>
      </p:sp>
      <p:sp>
        <p:nvSpPr>
          <p:cNvPr id="5" name="Text 3"/>
          <p:cNvSpPr/>
          <p:nvPr/>
        </p:nvSpPr>
        <p:spPr>
          <a:xfrm>
            <a:off x="420624" y="640080"/>
            <a:ext cx="8339328" cy="310896"/>
          </a:xfrm>
          <a:prstGeom prst="rect">
            <a:avLst/>
          </a:prstGeom>
          <a:noFill/>
          <a:ln/>
        </p:spPr>
        <p:txBody>
          <a:bodyPr wrap="square" rtlCol="0" anchor="ctr"/>
          <a:lstStyle/>
          <a:p>
            <a:pPr marL="0" indent="0">
              <a:buNone/>
            </a:pPr>
            <a:r>
              <a:rPr lang="en-US" sz="950" dirty="0">
                <a:solidFill>
                  <a:srgbClr val="9CA3AF"/>
                </a:solidFill>
              </a:rPr>
              <a:t>Stage 2 of the Assurance Maturity Journey: Discover → Quantify → Gate → Govern. A 2-week engagement, no production access required.</a:t>
            </a:r>
            <a:endParaRPr lang="en-US" sz="950" dirty="0"/>
          </a:p>
        </p:txBody>
      </p:sp>
      <p:sp>
        <p:nvSpPr>
          <p:cNvPr id="6" name="Shape 4"/>
          <p:cNvSpPr/>
          <p:nvPr/>
        </p:nvSpPr>
        <p:spPr>
          <a:xfrm>
            <a:off x="182880" y="1042416"/>
            <a:ext cx="4169664" cy="3182112"/>
          </a:xfrm>
          <a:prstGeom prst="rect">
            <a:avLst/>
          </a:prstGeom>
          <a:solidFill>
            <a:srgbClr val="FFFFFF"/>
          </a:solidFill>
          <a:ln w="12700">
            <a:solidFill>
              <a:srgbClr val="E5E7EB"/>
            </a:solidFill>
            <a:prstDash val="solid"/>
          </a:ln>
          <a:effectLst>
            <a:outerShdw blurRad="101600" dist="25400" dir="8100000" algn="bl" rotWithShape="0">
              <a:srgbClr val="111827">
                <a:alpha val="10000"/>
              </a:srgbClr>
            </a:outerShdw>
          </a:effectLst>
        </p:spPr>
        <p:txBody>
          <a:bodyPr/>
          <a:lstStyle/>
          <a:p>
            <a:endParaRPr lang="en-US"/>
          </a:p>
        </p:txBody>
      </p:sp>
      <p:sp>
        <p:nvSpPr>
          <p:cNvPr id="7" name="Shape 5"/>
          <p:cNvSpPr/>
          <p:nvPr/>
        </p:nvSpPr>
        <p:spPr>
          <a:xfrm>
            <a:off x="182880" y="1042416"/>
            <a:ext cx="4169664" cy="45720"/>
          </a:xfrm>
          <a:prstGeom prst="rect">
            <a:avLst/>
          </a:prstGeom>
          <a:solidFill>
            <a:srgbClr val="2563EB"/>
          </a:solidFill>
          <a:ln w="12700">
            <a:solidFill>
              <a:srgbClr val="2563EB"/>
            </a:solidFill>
            <a:prstDash val="solid"/>
          </a:ln>
        </p:spPr>
        <p:txBody>
          <a:bodyPr/>
          <a:lstStyle/>
          <a:p>
            <a:endParaRPr lang="en-US"/>
          </a:p>
        </p:txBody>
      </p:sp>
      <p:sp>
        <p:nvSpPr>
          <p:cNvPr id="8" name="Text 6"/>
          <p:cNvSpPr/>
          <p:nvPr/>
        </p:nvSpPr>
        <p:spPr>
          <a:xfrm>
            <a:off x="320040" y="1115568"/>
            <a:ext cx="3895344" cy="292608"/>
          </a:xfrm>
          <a:prstGeom prst="rect">
            <a:avLst/>
          </a:prstGeom>
          <a:noFill/>
          <a:ln/>
        </p:spPr>
        <p:txBody>
          <a:bodyPr wrap="square" rtlCol="0" anchor="ctr"/>
          <a:lstStyle/>
          <a:p>
            <a:pPr marL="0" indent="0">
              <a:buNone/>
            </a:pPr>
            <a:r>
              <a:rPr lang="en-US" sz="1200" b="1" dirty="0">
                <a:solidFill>
                  <a:srgbClr val="111827"/>
                </a:solidFill>
                <a:latin typeface="Calibri" pitchFamily="34" charset="0"/>
                <a:ea typeface="Calibri" pitchFamily="34" charset="-122"/>
                <a:cs typeface="Calibri" pitchFamily="34" charset="-120"/>
              </a:rPr>
              <a:t>What it requires</a:t>
            </a:r>
            <a:endParaRPr lang="en-US" sz="1200" dirty="0"/>
          </a:p>
        </p:txBody>
      </p:sp>
      <p:sp>
        <p:nvSpPr>
          <p:cNvPr id="9" name="Text 7"/>
          <p:cNvSpPr/>
          <p:nvPr/>
        </p:nvSpPr>
        <p:spPr>
          <a:xfrm>
            <a:off x="320040" y="1444752"/>
            <a:ext cx="3895344" cy="2633472"/>
          </a:xfrm>
          <a:prstGeom prst="rect">
            <a:avLst/>
          </a:prstGeom>
          <a:noFill/>
          <a:ln/>
        </p:spPr>
        <p:txBody>
          <a:bodyPr wrap="square" rtlCol="0" anchor="ctr"/>
          <a:lstStyle/>
          <a:p>
            <a:pPr marL="342900" indent="-342900">
              <a:buSzPct val="100000"/>
              <a:buChar char="•"/>
            </a:pPr>
            <a:r>
              <a:rPr lang="en-US" sz="950" dirty="0">
                <a:solidFill>
                  <a:srgbClr val="374151"/>
                </a:solidFill>
              </a:rPr>
              <a:t>Anonymised transaction log sample (30–90 day window)</a:t>
            </a:r>
            <a:endParaRPr lang="en-US" sz="950" dirty="0"/>
          </a:p>
          <a:p>
            <a:pPr marL="342900" indent="-342900">
              <a:buSzPct val="100000"/>
              <a:buChar char="•"/>
            </a:pPr>
            <a:r>
              <a:rPr lang="en-US" sz="950" dirty="0">
                <a:solidFill>
                  <a:srgbClr val="374151"/>
                </a:solidFill>
              </a:rPr>
              <a:t>Sandbox endpoint connection (2 minutes, no production access)</a:t>
            </a:r>
            <a:endParaRPr lang="en-US" sz="950" dirty="0"/>
          </a:p>
          <a:p>
            <a:pPr marL="342900" indent="-342900">
              <a:buSzPct val="100000"/>
              <a:buChar char="•"/>
            </a:pPr>
            <a:r>
              <a:rPr lang="en-US" sz="950" dirty="0">
                <a:solidFill>
                  <a:srgbClr val="374151"/>
                </a:solidFill>
              </a:rPr>
              <a:t>CI/CD pipeline read-only connection</a:t>
            </a:r>
            <a:endParaRPr lang="en-US" sz="950" dirty="0"/>
          </a:p>
          <a:p>
            <a:pPr marL="342900" indent="-342900">
              <a:buSzPct val="100000"/>
              <a:buChar char="•"/>
            </a:pPr>
            <a:r>
              <a:rPr lang="en-US" sz="950" dirty="0">
                <a:solidFill>
                  <a:srgbClr val="374151"/>
                </a:solidFill>
              </a:rPr>
              <a:t>Routing configuration context</a:t>
            </a:r>
            <a:endParaRPr lang="en-US" sz="950" dirty="0"/>
          </a:p>
          <a:p>
            <a:pPr marL="342900" indent="-342900">
              <a:buSzPct val="100000"/>
              <a:buChar char="•"/>
            </a:pPr>
            <a:r>
              <a:rPr lang="en-US" sz="950" dirty="0">
                <a:solidFill>
                  <a:srgbClr val="374151"/>
                </a:solidFill>
              </a:rPr>
              <a:t>60-minute payments architect interview</a:t>
            </a:r>
            <a:endParaRPr lang="en-US" sz="950" dirty="0"/>
          </a:p>
          <a:p>
            <a:pPr marL="342900" indent="-342900">
              <a:buSzPct val="100000"/>
              <a:buChar char="•"/>
            </a:pPr>
            <a:r>
              <a:rPr lang="en-US" sz="950" dirty="0">
                <a:solidFill>
                  <a:srgbClr val="374151"/>
                </a:solidFill>
              </a:rPr>
              <a:t>Recent BAU change log summary</a:t>
            </a:r>
            <a:endParaRPr lang="en-US" sz="950" dirty="0"/>
          </a:p>
        </p:txBody>
      </p:sp>
      <p:sp>
        <p:nvSpPr>
          <p:cNvPr id="10" name="Shape 8"/>
          <p:cNvSpPr/>
          <p:nvPr/>
        </p:nvSpPr>
        <p:spPr>
          <a:xfrm>
            <a:off x="4526280" y="1042416"/>
            <a:ext cx="4416552" cy="3182112"/>
          </a:xfrm>
          <a:prstGeom prst="rect">
            <a:avLst/>
          </a:prstGeom>
          <a:solidFill>
            <a:srgbClr val="FFFFFF"/>
          </a:solidFill>
          <a:ln w="12700">
            <a:solidFill>
              <a:srgbClr val="E5E7EB"/>
            </a:solidFill>
            <a:prstDash val="solid"/>
          </a:ln>
          <a:effectLst>
            <a:outerShdw blurRad="101600" dist="25400" dir="8100000" algn="bl" rotWithShape="0">
              <a:srgbClr val="111827">
                <a:alpha val="10000"/>
              </a:srgbClr>
            </a:outerShdw>
          </a:effectLst>
        </p:spPr>
        <p:txBody>
          <a:bodyPr/>
          <a:lstStyle/>
          <a:p>
            <a:endParaRPr lang="en-US"/>
          </a:p>
        </p:txBody>
      </p:sp>
      <p:sp>
        <p:nvSpPr>
          <p:cNvPr id="11" name="Shape 9"/>
          <p:cNvSpPr/>
          <p:nvPr/>
        </p:nvSpPr>
        <p:spPr>
          <a:xfrm>
            <a:off x="4526280" y="1042416"/>
            <a:ext cx="4416552" cy="45720"/>
          </a:xfrm>
          <a:prstGeom prst="rect">
            <a:avLst/>
          </a:prstGeom>
          <a:solidFill>
            <a:srgbClr val="2563EB"/>
          </a:solidFill>
          <a:ln w="12700">
            <a:solidFill>
              <a:srgbClr val="2563EB"/>
            </a:solidFill>
            <a:prstDash val="solid"/>
          </a:ln>
        </p:spPr>
        <p:txBody>
          <a:bodyPr/>
          <a:lstStyle/>
          <a:p>
            <a:endParaRPr lang="en-US"/>
          </a:p>
        </p:txBody>
      </p:sp>
      <p:sp>
        <p:nvSpPr>
          <p:cNvPr id="12" name="Text 10"/>
          <p:cNvSpPr/>
          <p:nvPr/>
        </p:nvSpPr>
        <p:spPr>
          <a:xfrm>
            <a:off x="4663440" y="1115568"/>
            <a:ext cx="4142232" cy="292608"/>
          </a:xfrm>
          <a:prstGeom prst="rect">
            <a:avLst/>
          </a:prstGeom>
          <a:noFill/>
          <a:ln/>
        </p:spPr>
        <p:txBody>
          <a:bodyPr wrap="square" rtlCol="0" anchor="ctr"/>
          <a:lstStyle/>
          <a:p>
            <a:pPr marL="0" indent="0">
              <a:buNone/>
            </a:pPr>
            <a:r>
              <a:rPr lang="en-US" sz="1200" b="1" dirty="0">
                <a:solidFill>
                  <a:srgbClr val="111827"/>
                </a:solidFill>
                <a:latin typeface="Calibri" pitchFamily="34" charset="0"/>
                <a:ea typeface="Calibri" pitchFamily="34" charset="-122"/>
                <a:cs typeface="Calibri" pitchFamily="34" charset="-120"/>
              </a:rPr>
              <a:t>What it delivers</a:t>
            </a:r>
            <a:endParaRPr lang="en-US" sz="1200" dirty="0"/>
          </a:p>
        </p:txBody>
      </p:sp>
      <p:sp>
        <p:nvSpPr>
          <p:cNvPr id="13" name="Text 11"/>
          <p:cNvSpPr/>
          <p:nvPr/>
        </p:nvSpPr>
        <p:spPr>
          <a:xfrm>
            <a:off x="4663440" y="1444752"/>
            <a:ext cx="4142232" cy="2633472"/>
          </a:xfrm>
          <a:prstGeom prst="rect">
            <a:avLst/>
          </a:prstGeom>
          <a:noFill/>
          <a:ln/>
        </p:spPr>
        <p:txBody>
          <a:bodyPr wrap="square" rtlCol="0" anchor="ctr"/>
          <a:lstStyle/>
          <a:p>
            <a:pPr marL="342900" indent="-342900">
              <a:buSzPct val="100000"/>
              <a:buChar char="•"/>
            </a:pPr>
            <a:r>
              <a:rPr lang="en-US" sz="950" dirty="0">
                <a:solidFill>
                  <a:srgbClr val="374151"/>
                </a:solidFill>
              </a:rPr>
              <a:t>Traffic-weighted risk score by flow, protocol &amp; system</a:t>
            </a:r>
            <a:endParaRPr lang="en-US" sz="950" dirty="0"/>
          </a:p>
          <a:p>
            <a:pPr marL="342900" indent="-342900">
              <a:buSzPct val="100000"/>
              <a:buChar char="•"/>
            </a:pPr>
            <a:r>
              <a:rPr lang="en-US" sz="950" dirty="0">
                <a:solidFill>
                  <a:srgbClr val="374151"/>
                </a:solidFill>
              </a:rPr>
              <a:t>BAU change risk map — production-correlated gap analysis</a:t>
            </a:r>
            <a:endParaRPr lang="en-US" sz="950" dirty="0"/>
          </a:p>
          <a:p>
            <a:pPr marL="342900" indent="-342900">
              <a:buSzPct val="100000"/>
              <a:buChar char="•"/>
            </a:pPr>
            <a:r>
              <a:rPr lang="en-US" sz="950" dirty="0">
                <a:solidFill>
                  <a:srgbClr val="374151"/>
                </a:solidFill>
              </a:rPr>
              <a:t>Identified retry, idempotency &amp; scheme-specific exposures</a:t>
            </a:r>
            <a:endParaRPr lang="en-US" sz="950" dirty="0"/>
          </a:p>
          <a:p>
            <a:pPr marL="342900" indent="-342900">
              <a:buSzPct val="100000"/>
              <a:buChar char="•"/>
            </a:pPr>
            <a:r>
              <a:rPr lang="en-US" sz="950" dirty="0">
                <a:solidFill>
                  <a:srgbClr val="374151"/>
                </a:solidFill>
              </a:rPr>
              <a:t>Full map of unvalidated payment flows and coverage gaps</a:t>
            </a:r>
            <a:endParaRPr lang="en-US" sz="950" dirty="0"/>
          </a:p>
          <a:p>
            <a:pPr marL="342900" indent="-342900">
              <a:buSzPct val="100000"/>
              <a:buChar char="•"/>
            </a:pPr>
            <a:r>
              <a:rPr lang="en-US" sz="950" dirty="0">
                <a:solidFill>
                  <a:srgbClr val="374151"/>
                </a:solidFill>
              </a:rPr>
              <a:t>Prioritised remediation roadmap with effort estimates</a:t>
            </a:r>
            <a:endParaRPr lang="en-US" sz="950" dirty="0"/>
          </a:p>
          <a:p>
            <a:pPr marL="342900" indent="-342900">
              <a:buSzPct val="100000"/>
              <a:buChar char="•"/>
            </a:pPr>
            <a:r>
              <a:rPr lang="en-US" sz="950" dirty="0">
                <a:solidFill>
                  <a:srgbClr val="374151"/>
                </a:solidFill>
              </a:rPr>
              <a:t>Board-ready executive report — presentable to CTO, CFO, regulators</a:t>
            </a:r>
            <a:endParaRPr lang="en-US" sz="950" dirty="0"/>
          </a:p>
        </p:txBody>
      </p:sp>
      <p:sp>
        <p:nvSpPr>
          <p:cNvPr id="14" name="Shape 12"/>
          <p:cNvSpPr/>
          <p:nvPr/>
        </p:nvSpPr>
        <p:spPr>
          <a:xfrm>
            <a:off x="182880" y="4315968"/>
            <a:ext cx="8778192" cy="499872"/>
          </a:xfrm>
          <a:prstGeom prst="rect">
            <a:avLst/>
          </a:prstGeom>
          <a:solidFill>
            <a:srgbClr val="111827"/>
          </a:solidFill>
          <a:ln w="12700">
            <a:solidFill>
              <a:srgbClr val="111827"/>
            </a:solidFill>
            <a:prstDash val="solid"/>
          </a:ln>
          <a:effectLst>
            <a:outerShdw blurRad="101600" dist="25400" dir="8100000" algn="bl" rotWithShape="0">
              <a:srgbClr val="111827">
                <a:alpha val="10000"/>
              </a:srgbClr>
            </a:outerShdw>
          </a:effectLst>
        </p:spPr>
        <p:txBody>
          <a:bodyPr/>
          <a:lstStyle/>
          <a:p>
            <a:endParaRPr lang="en-US"/>
          </a:p>
        </p:txBody>
      </p:sp>
      <p:sp>
        <p:nvSpPr>
          <p:cNvPr id="15" name="Shape 13"/>
          <p:cNvSpPr/>
          <p:nvPr/>
        </p:nvSpPr>
        <p:spPr>
          <a:xfrm>
            <a:off x="182880" y="4315968"/>
            <a:ext cx="8778192" cy="45720"/>
          </a:xfrm>
          <a:prstGeom prst="rect">
            <a:avLst/>
          </a:prstGeom>
          <a:solidFill>
            <a:srgbClr val="2563EB"/>
          </a:solidFill>
          <a:ln w="12700">
            <a:solidFill>
              <a:srgbClr val="2563EB"/>
            </a:solidFill>
            <a:prstDash val="solid"/>
          </a:ln>
        </p:spPr>
        <p:txBody>
          <a:bodyPr/>
          <a:lstStyle/>
          <a:p>
            <a:endParaRPr lang="en-US"/>
          </a:p>
        </p:txBody>
      </p:sp>
      <p:sp>
        <p:nvSpPr>
          <p:cNvPr id="16" name="Text 14"/>
          <p:cNvSpPr/>
          <p:nvPr/>
        </p:nvSpPr>
        <p:spPr>
          <a:xfrm>
            <a:off x="365760" y="4390608"/>
            <a:ext cx="8412480" cy="228600"/>
          </a:xfrm>
          <a:prstGeom prst="rect">
            <a:avLst/>
          </a:prstGeom>
          <a:noFill/>
          <a:ln/>
        </p:spPr>
        <p:txBody>
          <a:bodyPr wrap="square" rtlCol="0" anchor="ctr"/>
          <a:lstStyle/>
          <a:p>
            <a:pPr marL="0" indent="0" algn="l">
              <a:buNone/>
            </a:pPr>
            <a:r>
              <a:rPr lang="en-US" sz="1600" b="1" dirty="0">
                <a:solidFill>
                  <a:srgbClr val="FFFFFF"/>
                </a:solidFill>
                <a:latin typeface="Calibri" pitchFamily="34" charset="0"/>
              </a:rPr>
              <a:t>The Paid Diagnostic</a:t>
            </a:r>
            <a:r>
              <a:rPr lang="en-US" sz="1600" b="0" dirty="0">
                <a:solidFill>
                  <a:srgbClr val="93C5FD"/>
                </a:solidFill>
                <a:latin typeface="Calibri" pitchFamily="34" charset="0"/>
              </a:rPr>
              <a:t>  —  A small investment to assess. A starting point to transform.</a:t>
            </a:r>
            <a:endParaRPr lang="en-US" sz="2000" dirty="0"/>
          </a:p>
        </p:txBody>
      </p:sp>
      <p:sp>
        <p:nvSpPr>
          <p:cNvPr id="17" name="Text 15"/>
          <p:cNvSpPr/>
          <p:nvPr/>
        </p:nvSpPr>
        <p:spPr>
          <a:xfrm>
            <a:off x="20000000" y="4640580"/>
            <a:ext cx="100" cy="100"/>
          </a:xfrm>
          <a:prstGeom prst="rect">
            <a:avLst/>
          </a:prstGeom>
          <a:noFill/>
          <a:ln/>
        </p:spPr>
        <p:txBody>
          <a:bodyPr/>
          <a:lstStyle/>
          <a:p>
            <a:endParaRPr lang="en-US"/>
          </a:p>
        </p:txBody>
      </p:sp>
      <p:sp>
        <p:nvSpPr>
          <p:cNvPr id="18" name="Shape 16"/>
          <p:cNvSpPr/>
          <p:nvPr/>
        </p:nvSpPr>
        <p:spPr>
          <a:xfrm>
            <a:off x="20000000" y="4315968"/>
            <a:ext cx="100" cy="100"/>
          </a:xfrm>
          <a:prstGeom prst="rect">
            <a:avLst/>
          </a:prstGeom>
          <a:solidFill>
            <a:srgbClr val="111827"/>
          </a:solidFill>
          <a:ln w="12700">
            <a:solidFill>
              <a:srgbClr val="111827"/>
            </a:solidFill>
            <a:prstDash val="solid"/>
          </a:ln>
          <a:effectLst>
            <a:outerShdw blurRad="101600" dist="25400" dir="8100000" algn="bl" rotWithShape="0">
              <a:srgbClr val="111827">
                <a:alpha val="10000"/>
              </a:srgbClr>
            </a:outerShdw>
          </a:effectLst>
        </p:spPr>
        <p:txBody>
          <a:bodyPr/>
          <a:lstStyle/>
          <a:p>
            <a:endParaRPr lang="en-US"/>
          </a:p>
        </p:txBody>
      </p:sp>
      <p:sp>
        <p:nvSpPr>
          <p:cNvPr id="19" name="Shape 17"/>
          <p:cNvSpPr/>
          <p:nvPr/>
        </p:nvSpPr>
        <p:spPr>
          <a:xfrm>
            <a:off x="20000000" y="4315968"/>
            <a:ext cx="100" cy="100"/>
          </a:xfrm>
          <a:prstGeom prst="rect">
            <a:avLst/>
          </a:prstGeom>
          <a:solidFill>
            <a:srgbClr val="2563EB"/>
          </a:solidFill>
          <a:ln w="12700">
            <a:solidFill>
              <a:srgbClr val="2563EB"/>
            </a:solidFill>
            <a:prstDash val="solid"/>
          </a:ln>
        </p:spPr>
        <p:txBody>
          <a:bodyPr/>
          <a:lstStyle/>
          <a:p>
            <a:endParaRPr lang="en-US"/>
          </a:p>
        </p:txBody>
      </p:sp>
      <p:sp>
        <p:nvSpPr>
          <p:cNvPr id="20" name="Text 18"/>
          <p:cNvSpPr/>
          <p:nvPr/>
        </p:nvSpPr>
        <p:spPr>
          <a:xfrm>
            <a:off x="20000000" y="4352544"/>
            <a:ext cx="100" cy="100"/>
          </a:xfrm>
          <a:prstGeom prst="rect">
            <a:avLst/>
          </a:prstGeom>
          <a:noFill/>
          <a:ln/>
        </p:spPr>
        <p:txBody>
          <a:bodyPr wrap="square" rtlCol="0" anchor="ctr"/>
          <a:lstStyle/>
          <a:p>
            <a:pPr marL="0" indent="0" algn="ctr">
              <a:buNone/>
            </a:pPr>
            <a:r>
              <a:rPr lang="en-US" sz="2200" b="1" dirty="0">
                <a:solidFill>
                  <a:srgbClr val="FFFFFF"/>
                </a:solidFill>
                <a:latin typeface="Calibri" pitchFamily="34" charset="0"/>
                <a:ea typeface="Calibri" pitchFamily="34" charset="-122"/>
                <a:cs typeface="Calibri" pitchFamily="34" charset="-120"/>
              </a:rPr>
              <a:t>and complexity</a:t>
            </a:r>
            <a:endParaRPr lang="en-US" sz="2200" dirty="0"/>
          </a:p>
        </p:txBody>
      </p:sp>
      <p:sp>
        <p:nvSpPr>
          <p:cNvPr id="21" name="Text 19"/>
          <p:cNvSpPr/>
          <p:nvPr/>
        </p:nvSpPr>
        <p:spPr>
          <a:xfrm>
            <a:off x="20000000" y="4656582"/>
            <a:ext cx="100" cy="100"/>
          </a:xfrm>
          <a:prstGeom prst="rect">
            <a:avLst/>
          </a:prstGeom>
          <a:noFill/>
          <a:ln/>
        </p:spPr>
        <p:txBody>
          <a:bodyPr wrap="square" rtlCol="0" anchor="ctr"/>
          <a:lstStyle/>
          <a:p>
            <a:pPr marL="0" indent="0" algn="ctr">
              <a:buNone/>
            </a:pPr>
            <a:r>
              <a:rPr lang="en-US" sz="850" dirty="0">
                <a:solidFill>
                  <a:srgbClr val="6B7280"/>
                </a:solidFill>
              </a:rPr>
              <a:t>Contact us for investment details</a:t>
            </a:r>
            <a:endParaRPr lang="en-US" sz="850" dirty="0"/>
          </a:p>
        </p:txBody>
      </p:sp>
      <p:sp>
        <p:nvSpPr>
          <p:cNvPr id="22" name="Shape 20"/>
          <p:cNvSpPr/>
          <p:nvPr/>
        </p:nvSpPr>
        <p:spPr>
          <a:xfrm>
            <a:off x="20000000" y="4315968"/>
            <a:ext cx="100" cy="100"/>
          </a:xfrm>
          <a:prstGeom prst="rect">
            <a:avLst/>
          </a:prstGeom>
          <a:solidFill>
            <a:srgbClr val="111827"/>
          </a:solidFill>
          <a:ln w="12700">
            <a:solidFill>
              <a:srgbClr val="111827"/>
            </a:solidFill>
            <a:prstDash val="solid"/>
          </a:ln>
          <a:effectLst>
            <a:outerShdw blurRad="101600" dist="25400" dir="8100000" algn="bl" rotWithShape="0">
              <a:srgbClr val="111827">
                <a:alpha val="10000"/>
              </a:srgbClr>
            </a:outerShdw>
          </a:effectLst>
        </p:spPr>
        <p:txBody>
          <a:bodyPr/>
          <a:lstStyle/>
          <a:p>
            <a:endParaRPr lang="en-US"/>
          </a:p>
        </p:txBody>
      </p:sp>
      <p:sp>
        <p:nvSpPr>
          <p:cNvPr id="23" name="Shape 21"/>
          <p:cNvSpPr/>
          <p:nvPr/>
        </p:nvSpPr>
        <p:spPr>
          <a:xfrm>
            <a:off x="20000000" y="4315968"/>
            <a:ext cx="100" cy="100"/>
          </a:xfrm>
          <a:prstGeom prst="rect">
            <a:avLst/>
          </a:prstGeom>
          <a:solidFill>
            <a:srgbClr val="2563EB"/>
          </a:solidFill>
          <a:ln w="12700">
            <a:solidFill>
              <a:srgbClr val="2563EB"/>
            </a:solidFill>
            <a:prstDash val="solid"/>
          </a:ln>
        </p:spPr>
        <p:txBody>
          <a:bodyPr/>
          <a:lstStyle/>
          <a:p>
            <a:endParaRPr lang="en-US"/>
          </a:p>
        </p:txBody>
      </p:sp>
      <p:sp>
        <p:nvSpPr>
          <p:cNvPr id="24" name="Text 22"/>
          <p:cNvSpPr/>
          <p:nvPr/>
        </p:nvSpPr>
        <p:spPr>
          <a:xfrm>
            <a:off x="20000000" y="4352544"/>
            <a:ext cx="100" cy="100"/>
          </a:xfrm>
          <a:prstGeom prst="rect">
            <a:avLst/>
          </a:prstGeom>
          <a:noFill/>
          <a:ln/>
        </p:spPr>
        <p:txBody>
          <a:bodyPr wrap="square" rtlCol="0" anchor="ctr"/>
          <a:lstStyle/>
          <a:p>
            <a:pPr marL="0" indent="0" algn="ctr">
              <a:buNone/>
            </a:pPr>
            <a:r>
              <a:rPr lang="en-US" sz="2200" b="1" dirty="0">
                <a:solidFill>
                  <a:srgbClr val="FFFFFF"/>
                </a:solidFill>
                <a:latin typeface="Calibri" pitchFamily="34" charset="0"/>
                <a:ea typeface="Calibri" pitchFamily="34" charset="-122"/>
                <a:cs typeface="Calibri" pitchFamily="34" charset="-120"/>
              </a:rPr>
              <a:t>Always paid</a:t>
            </a:r>
            <a:endParaRPr lang="en-US" sz="2200" dirty="0"/>
          </a:p>
        </p:txBody>
      </p:sp>
      <p:sp>
        <p:nvSpPr>
          <p:cNvPr id="25" name="Text 23"/>
          <p:cNvSpPr/>
          <p:nvPr/>
        </p:nvSpPr>
        <p:spPr>
          <a:xfrm>
            <a:off x="20000000" y="4631097"/>
            <a:ext cx="100" cy="100"/>
          </a:xfrm>
          <a:prstGeom prst="rect">
            <a:avLst/>
          </a:prstGeom>
          <a:noFill/>
          <a:ln/>
        </p:spPr>
        <p:txBody>
          <a:bodyPr wrap="square" rtlCol="0" anchor="ctr"/>
          <a:lstStyle/>
          <a:p>
            <a:pPr marL="0" indent="0" algn="ctr">
              <a:buNone/>
            </a:pPr>
            <a:r>
              <a:rPr lang="en-US" sz="850" dirty="0">
                <a:solidFill>
                  <a:srgbClr val="6B7280"/>
                </a:solidFill>
              </a:rPr>
              <a:t>A quality signal, not a loss leader</a:t>
            </a:r>
            <a:endParaRPr lang="en-US" sz="850" dirty="0"/>
          </a:p>
        </p:txBody>
      </p:sp>
      <p:sp>
        <p:nvSpPr>
          <p:cNvPr id="26" name="Shape 24"/>
          <p:cNvSpPr/>
          <p:nvPr/>
        </p:nvSpPr>
        <p:spPr>
          <a:xfrm>
            <a:off x="0" y="4832604"/>
            <a:ext cx="9144000" cy="310896"/>
          </a:xfrm>
          <a:prstGeom prst="rect">
            <a:avLst/>
          </a:prstGeom>
          <a:solidFill>
            <a:srgbClr val="F9FAFB"/>
          </a:solidFill>
          <a:ln w="12700">
            <a:solidFill>
              <a:srgbClr val="E5E7EB"/>
            </a:solidFill>
            <a:prstDash val="solid"/>
          </a:ln>
        </p:spPr>
        <p:txBody>
          <a:bodyPr/>
          <a:lstStyle/>
          <a:p>
            <a:endParaRPr lang="en-US"/>
          </a:p>
        </p:txBody>
      </p:sp>
      <p:sp>
        <p:nvSpPr>
          <p:cNvPr id="27" name="Shape 25"/>
          <p:cNvSpPr/>
          <p:nvPr/>
        </p:nvSpPr>
        <p:spPr>
          <a:xfrm>
            <a:off x="0" y="4832604"/>
            <a:ext cx="164592" cy="310896"/>
          </a:xfrm>
          <a:prstGeom prst="rect">
            <a:avLst/>
          </a:prstGeom>
          <a:solidFill>
            <a:srgbClr val="2563EB"/>
          </a:solidFill>
          <a:ln w="12700">
            <a:solidFill>
              <a:srgbClr val="2563EB"/>
            </a:solidFill>
            <a:prstDash val="solid"/>
          </a:ln>
        </p:spPr>
        <p:txBody>
          <a:bodyPr/>
          <a:lstStyle/>
          <a:p>
            <a:endParaRPr lang="en-US"/>
          </a:p>
        </p:txBody>
      </p:sp>
      <p:sp>
        <p:nvSpPr>
          <p:cNvPr id="28" name="Text 26"/>
          <p:cNvSpPr/>
          <p:nvPr/>
        </p:nvSpPr>
        <p:spPr>
          <a:xfrm>
            <a:off x="329184" y="4832604"/>
            <a:ext cx="8595360" cy="310896"/>
          </a:xfrm>
          <a:prstGeom prst="rect">
            <a:avLst/>
          </a:prstGeom>
          <a:noFill/>
          <a:ln/>
        </p:spPr>
        <p:txBody>
          <a:bodyPr wrap="square" lIns="0" tIns="0" rIns="0" bIns="0" rtlCol="0" anchor="ctr"/>
          <a:lstStyle/>
          <a:p>
            <a:pPr marL="0" indent="0">
              <a:buNone/>
            </a:pPr>
            <a:r>
              <a:rPr lang="en-US" sz="850" dirty="0">
                <a:solidFill>
                  <a:srgbClr val="6B7280"/>
                </a:solidFill>
              </a:rPr>
              <a:t>60%+ convert directly to the Enterprise Platform. Contact info@intellocore.com for investment details.</a:t>
            </a:r>
            <a:endParaRPr lang="en-US" sz="850"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name="Slide 11">
    <p:bg>
      <p:bgPr>
        <a:solidFill>
          <a:srgbClr val="F9FAFB"/>
        </a:solidFill>
        <a:effectLst/>
      </p:bgPr>
    </p:bg>
    <p:spTree>
      <p:nvGrpSpPr>
        <p:cNvPr id="1" name=""/>
        <p:cNvGrpSpPr/>
        <p:nvPr/>
      </p:nvGrpSpPr>
      <p:grpSpPr>
        <a:xfrm>
          <a:off x="0" y="0"/>
          <a:ext cx="0" cy="0"/>
          <a:chOff x="0" y="0"/>
          <a:chExt cx="0" cy="0"/>
        </a:xfrm>
      </p:grpSpPr>
      <p:sp>
        <p:nvSpPr>
          <p:cNvPr id="2" name="Shape 0"/>
          <p:cNvSpPr/>
          <p:nvPr/>
        </p:nvSpPr>
        <p:spPr>
          <a:xfrm>
            <a:off x="0" y="0"/>
            <a:ext cx="9144000" cy="960120"/>
          </a:xfrm>
          <a:prstGeom prst="rect">
            <a:avLst/>
          </a:prstGeom>
          <a:solidFill>
            <a:srgbClr val="111827"/>
          </a:solidFill>
          <a:ln w="12700">
            <a:solidFill>
              <a:srgbClr val="111827"/>
            </a:solidFill>
            <a:prstDash val="solid"/>
          </a:ln>
        </p:spPr>
        <p:txBody>
          <a:bodyPr/>
          <a:lstStyle/>
          <a:p>
            <a:endParaRPr lang="en-US"/>
          </a:p>
        </p:txBody>
      </p:sp>
      <p:sp>
        <p:nvSpPr>
          <p:cNvPr id="3" name="Shape 1"/>
          <p:cNvSpPr/>
          <p:nvPr/>
        </p:nvSpPr>
        <p:spPr>
          <a:xfrm>
            <a:off x="0" y="0"/>
            <a:ext cx="164592" cy="960120"/>
          </a:xfrm>
          <a:prstGeom prst="rect">
            <a:avLst/>
          </a:prstGeom>
          <a:solidFill>
            <a:srgbClr val="2563EB"/>
          </a:solidFill>
          <a:ln w="12700">
            <a:solidFill>
              <a:srgbClr val="2563EB"/>
            </a:solidFill>
            <a:prstDash val="solid"/>
          </a:ln>
        </p:spPr>
        <p:txBody>
          <a:bodyPr/>
          <a:lstStyle/>
          <a:p>
            <a:endParaRPr lang="en-US"/>
          </a:p>
        </p:txBody>
      </p:sp>
      <p:sp>
        <p:nvSpPr>
          <p:cNvPr id="4" name="Text 2"/>
          <p:cNvSpPr/>
          <p:nvPr/>
        </p:nvSpPr>
        <p:spPr>
          <a:xfrm>
            <a:off x="420624" y="0"/>
            <a:ext cx="8339328" cy="640080"/>
          </a:xfrm>
          <a:prstGeom prst="rect">
            <a:avLst/>
          </a:prstGeom>
          <a:noFill/>
          <a:ln/>
        </p:spPr>
        <p:txBody>
          <a:bodyPr wrap="square" lIns="0" tIns="0" rIns="0" bIns="0" rtlCol="0" anchor="ctr"/>
          <a:lstStyle/>
          <a:p>
            <a:pPr marL="0" indent="0">
              <a:buNone/>
            </a:pPr>
            <a:r>
              <a:rPr lang="en-US" sz="1800" b="1" dirty="0">
                <a:solidFill>
                  <a:srgbClr val="FFFFFF"/>
                </a:solidFill>
                <a:latin typeface="Calibri" pitchFamily="34" charset="0"/>
                <a:ea typeface="Calibri" pitchFamily="34" charset="-122"/>
                <a:cs typeface="Calibri" pitchFamily="34" charset="-120"/>
              </a:rPr>
              <a:t>Five forces making this the right moment.</a:t>
            </a:r>
            <a:endParaRPr lang="en-US" sz="1800" dirty="0"/>
          </a:p>
        </p:txBody>
      </p:sp>
      <p:sp>
        <p:nvSpPr>
          <p:cNvPr id="5" name="Text 3"/>
          <p:cNvSpPr/>
          <p:nvPr/>
        </p:nvSpPr>
        <p:spPr>
          <a:xfrm>
            <a:off x="420624" y="640080"/>
            <a:ext cx="8339328" cy="310896"/>
          </a:xfrm>
          <a:prstGeom prst="rect">
            <a:avLst/>
          </a:prstGeom>
          <a:noFill/>
          <a:ln/>
        </p:spPr>
        <p:txBody>
          <a:bodyPr wrap="square" rtlCol="0" anchor="ctr"/>
          <a:lstStyle/>
          <a:p>
            <a:pPr marL="0" indent="0">
              <a:buNone/>
            </a:pPr>
            <a:r>
              <a:rPr lang="en-US" sz="950" dirty="0">
                <a:solidFill>
                  <a:srgbClr val="9CA3AF"/>
                </a:solidFill>
              </a:rPr>
              <a:t>Payment infrastructure is under more stress than at any point in the last decade. The window to get ahead of it is now.</a:t>
            </a:r>
            <a:endParaRPr lang="en-US" sz="950" dirty="0"/>
          </a:p>
        </p:txBody>
      </p:sp>
      <p:grpSp>
        <p:nvGrpSpPr>
          <p:cNvPr id="31" name="Group 30">
            <a:extLst>
              <a:ext uri="{FF2B5EF4-FFF2-40B4-BE49-F238E27FC236}">
                <a16:creationId xmlns:a16="http://schemas.microsoft.com/office/drawing/2014/main" id="{9E7A43AE-D74A-0638-B527-9AD6945B20EA}"/>
              </a:ext>
            </a:extLst>
          </p:cNvPr>
          <p:cNvGrpSpPr/>
          <p:nvPr/>
        </p:nvGrpSpPr>
        <p:grpSpPr>
          <a:xfrm>
            <a:off x="182880" y="1078992"/>
            <a:ext cx="3246120" cy="1289304"/>
            <a:chOff x="182880" y="1078992"/>
            <a:chExt cx="4261104" cy="1682496"/>
          </a:xfrm>
        </p:grpSpPr>
        <p:sp>
          <p:nvSpPr>
            <p:cNvPr id="6" name="Shape 4"/>
            <p:cNvSpPr/>
            <p:nvPr/>
          </p:nvSpPr>
          <p:spPr>
            <a:xfrm>
              <a:off x="182880" y="1078992"/>
              <a:ext cx="4261104" cy="1682496"/>
            </a:xfrm>
            <a:prstGeom prst="rect">
              <a:avLst/>
            </a:prstGeom>
            <a:solidFill>
              <a:srgbClr val="FFFFFF"/>
            </a:solidFill>
            <a:ln w="12700">
              <a:solidFill>
                <a:srgbClr val="E5E7EB"/>
              </a:solidFill>
              <a:prstDash val="solid"/>
            </a:ln>
            <a:effectLst>
              <a:outerShdw blurRad="101600" dist="25400" dir="8100000" algn="bl" rotWithShape="0">
                <a:srgbClr val="111827">
                  <a:alpha val="10000"/>
                </a:srgbClr>
              </a:outerShdw>
            </a:effectLst>
          </p:spPr>
          <p:txBody>
            <a:bodyPr/>
            <a:lstStyle/>
            <a:p>
              <a:endParaRPr lang="en-US"/>
            </a:p>
          </p:txBody>
        </p:sp>
        <p:sp>
          <p:nvSpPr>
            <p:cNvPr id="7" name="Shape 5"/>
            <p:cNvSpPr/>
            <p:nvPr/>
          </p:nvSpPr>
          <p:spPr>
            <a:xfrm>
              <a:off x="182880" y="1078992"/>
              <a:ext cx="4261104" cy="45720"/>
            </a:xfrm>
            <a:prstGeom prst="rect">
              <a:avLst/>
            </a:prstGeom>
            <a:solidFill>
              <a:srgbClr val="2563EB"/>
            </a:solidFill>
            <a:ln w="12700">
              <a:solidFill>
                <a:srgbClr val="2563EB"/>
              </a:solidFill>
              <a:prstDash val="solid"/>
            </a:ln>
          </p:spPr>
          <p:txBody>
            <a:bodyPr/>
            <a:lstStyle/>
            <a:p>
              <a:endParaRPr lang="en-US"/>
            </a:p>
          </p:txBody>
        </p:sp>
        <p:sp>
          <p:nvSpPr>
            <p:cNvPr id="8" name="Text 6"/>
            <p:cNvSpPr/>
            <p:nvPr/>
          </p:nvSpPr>
          <p:spPr>
            <a:xfrm>
              <a:off x="310896" y="1188720"/>
              <a:ext cx="4005072" cy="292608"/>
            </a:xfrm>
            <a:prstGeom prst="rect">
              <a:avLst/>
            </a:prstGeom>
            <a:noFill/>
            <a:ln/>
          </p:spPr>
          <p:txBody>
            <a:bodyPr wrap="square" rtlCol="0" anchor="ctr"/>
            <a:lstStyle/>
            <a:p>
              <a:pPr marL="0" indent="0">
                <a:buNone/>
              </a:pPr>
              <a:r>
                <a:rPr lang="en-US" sz="1200" b="1" dirty="0">
                  <a:solidFill>
                    <a:srgbClr val="111827"/>
                  </a:solidFill>
                  <a:latin typeface="Calibri" pitchFamily="34" charset="0"/>
                  <a:ea typeface="Calibri" pitchFamily="34" charset="-122"/>
                  <a:cs typeface="Calibri" pitchFamily="34" charset="-120"/>
                </a:rPr>
                <a:t>ISO 20022 Global Migration</a:t>
              </a:r>
              <a:endParaRPr lang="en-US" sz="1200" dirty="0"/>
            </a:p>
          </p:txBody>
        </p:sp>
        <p:sp>
          <p:nvSpPr>
            <p:cNvPr id="9" name="Text 7"/>
            <p:cNvSpPr/>
            <p:nvPr/>
          </p:nvSpPr>
          <p:spPr>
            <a:xfrm>
              <a:off x="310896" y="1517904"/>
              <a:ext cx="4005072" cy="1170432"/>
            </a:xfrm>
            <a:prstGeom prst="rect">
              <a:avLst/>
            </a:prstGeom>
            <a:noFill/>
            <a:ln/>
          </p:spPr>
          <p:txBody>
            <a:bodyPr wrap="square" rtlCol="0" anchor="ctr"/>
            <a:lstStyle/>
            <a:p>
              <a:pPr marL="0" indent="0">
                <a:buNone/>
              </a:pPr>
              <a:r>
                <a:rPr lang="en-US" sz="950" dirty="0">
                  <a:solidFill>
                    <a:srgbClr val="374151"/>
                  </a:solidFill>
                </a:rPr>
                <a:t>Every major bank and processor is mid-migration. Old and new formats co-exist. The conditions that caused Case Study 2 are live in your environment today. PruTan validates both formats natively in parallel — no other platform does this.</a:t>
              </a:r>
              <a:endParaRPr lang="en-US" sz="950" dirty="0"/>
            </a:p>
          </p:txBody>
        </p:sp>
      </p:grpSp>
      <p:grpSp>
        <p:nvGrpSpPr>
          <p:cNvPr id="32" name="Group 31">
            <a:extLst>
              <a:ext uri="{FF2B5EF4-FFF2-40B4-BE49-F238E27FC236}">
                <a16:creationId xmlns:a16="http://schemas.microsoft.com/office/drawing/2014/main" id="{D8EAD95A-2AB3-A309-AADB-7FE9FE6396C0}"/>
              </a:ext>
            </a:extLst>
          </p:cNvPr>
          <p:cNvGrpSpPr/>
          <p:nvPr/>
        </p:nvGrpSpPr>
        <p:grpSpPr>
          <a:xfrm>
            <a:off x="3599022" y="1083638"/>
            <a:ext cx="3466148" cy="1289304"/>
            <a:chOff x="4663440" y="1078992"/>
            <a:chExt cx="4261104" cy="1682496"/>
          </a:xfrm>
        </p:grpSpPr>
        <p:sp>
          <p:nvSpPr>
            <p:cNvPr id="10" name="Shape 8"/>
            <p:cNvSpPr/>
            <p:nvPr/>
          </p:nvSpPr>
          <p:spPr>
            <a:xfrm>
              <a:off x="4663440" y="1078992"/>
              <a:ext cx="4261104" cy="1682496"/>
            </a:xfrm>
            <a:prstGeom prst="rect">
              <a:avLst/>
            </a:prstGeom>
            <a:solidFill>
              <a:srgbClr val="FFFFFF"/>
            </a:solidFill>
            <a:ln w="12700">
              <a:solidFill>
                <a:srgbClr val="E5E7EB"/>
              </a:solidFill>
              <a:prstDash val="solid"/>
            </a:ln>
            <a:effectLst>
              <a:outerShdw blurRad="101600" dist="25400" dir="8100000" algn="bl" rotWithShape="0">
                <a:srgbClr val="111827">
                  <a:alpha val="10000"/>
                </a:srgbClr>
              </a:outerShdw>
            </a:effectLst>
          </p:spPr>
          <p:txBody>
            <a:bodyPr/>
            <a:lstStyle/>
            <a:p>
              <a:endParaRPr lang="en-US"/>
            </a:p>
          </p:txBody>
        </p:sp>
        <p:sp>
          <p:nvSpPr>
            <p:cNvPr id="11" name="Shape 9"/>
            <p:cNvSpPr/>
            <p:nvPr/>
          </p:nvSpPr>
          <p:spPr>
            <a:xfrm>
              <a:off x="4663440" y="1078992"/>
              <a:ext cx="4261104" cy="45720"/>
            </a:xfrm>
            <a:prstGeom prst="rect">
              <a:avLst/>
            </a:prstGeom>
            <a:solidFill>
              <a:srgbClr val="2563EB"/>
            </a:solidFill>
            <a:ln w="12700">
              <a:solidFill>
                <a:srgbClr val="2563EB"/>
              </a:solidFill>
              <a:prstDash val="solid"/>
            </a:ln>
          </p:spPr>
          <p:txBody>
            <a:bodyPr/>
            <a:lstStyle/>
            <a:p>
              <a:endParaRPr lang="en-US"/>
            </a:p>
          </p:txBody>
        </p:sp>
        <p:sp>
          <p:nvSpPr>
            <p:cNvPr id="12" name="Text 10"/>
            <p:cNvSpPr/>
            <p:nvPr/>
          </p:nvSpPr>
          <p:spPr>
            <a:xfrm>
              <a:off x="4791456" y="1188720"/>
              <a:ext cx="4005072" cy="292608"/>
            </a:xfrm>
            <a:prstGeom prst="rect">
              <a:avLst/>
            </a:prstGeom>
            <a:noFill/>
            <a:ln/>
          </p:spPr>
          <p:txBody>
            <a:bodyPr wrap="square" rtlCol="0" anchor="ctr"/>
            <a:lstStyle/>
            <a:p>
              <a:pPr marL="0" indent="0">
                <a:buNone/>
              </a:pPr>
              <a:r>
                <a:rPr lang="en-US" sz="1200" b="1" dirty="0">
                  <a:solidFill>
                    <a:srgbClr val="111827"/>
                  </a:solidFill>
                  <a:latin typeface="Calibri" pitchFamily="34" charset="0"/>
                  <a:ea typeface="Calibri" pitchFamily="34" charset="-122"/>
                  <a:cs typeface="Calibri" pitchFamily="34" charset="-120"/>
                </a:rPr>
                <a:t>Real-Time Payments Scale</a:t>
              </a:r>
              <a:endParaRPr lang="en-US" sz="1200" dirty="0"/>
            </a:p>
          </p:txBody>
        </p:sp>
        <p:sp>
          <p:nvSpPr>
            <p:cNvPr id="13" name="Text 11"/>
            <p:cNvSpPr/>
            <p:nvPr/>
          </p:nvSpPr>
          <p:spPr>
            <a:xfrm>
              <a:off x="4791456" y="1517904"/>
              <a:ext cx="4005072" cy="1170432"/>
            </a:xfrm>
            <a:prstGeom prst="rect">
              <a:avLst/>
            </a:prstGeom>
            <a:noFill/>
            <a:ln/>
          </p:spPr>
          <p:txBody>
            <a:bodyPr wrap="square" rtlCol="0" anchor="ctr"/>
            <a:lstStyle/>
            <a:p>
              <a:pPr marL="0" indent="0">
                <a:buNone/>
              </a:pPr>
              <a:r>
                <a:rPr lang="en-US" sz="950" dirty="0">
                  <a:solidFill>
                    <a:srgbClr val="374151"/>
                  </a:solidFill>
                </a:rPr>
                <a:t>RTP, UPI, FedNow, and Faster Payments are scaling rapidly. Zero tolerance for failures. Scheme certification requirements are intensifying. Continuous pre-release assurance is no longer optional for any organisation on these rails.</a:t>
              </a:r>
              <a:endParaRPr lang="en-US" sz="950" dirty="0"/>
            </a:p>
          </p:txBody>
        </p:sp>
      </p:grpSp>
      <p:grpSp>
        <p:nvGrpSpPr>
          <p:cNvPr id="33" name="Group 32">
            <a:extLst>
              <a:ext uri="{FF2B5EF4-FFF2-40B4-BE49-F238E27FC236}">
                <a16:creationId xmlns:a16="http://schemas.microsoft.com/office/drawing/2014/main" id="{C01260E8-C970-710B-4ACE-B159867A24B5}"/>
              </a:ext>
            </a:extLst>
          </p:cNvPr>
          <p:cNvGrpSpPr/>
          <p:nvPr/>
        </p:nvGrpSpPr>
        <p:grpSpPr>
          <a:xfrm>
            <a:off x="182880" y="2490275"/>
            <a:ext cx="3246120" cy="1169239"/>
            <a:chOff x="182880" y="2871216"/>
            <a:chExt cx="4261104" cy="1682496"/>
          </a:xfrm>
        </p:grpSpPr>
        <p:sp>
          <p:nvSpPr>
            <p:cNvPr id="14" name="Shape 12"/>
            <p:cNvSpPr/>
            <p:nvPr/>
          </p:nvSpPr>
          <p:spPr>
            <a:xfrm>
              <a:off x="182880" y="2871216"/>
              <a:ext cx="4261104" cy="1682496"/>
            </a:xfrm>
            <a:prstGeom prst="rect">
              <a:avLst/>
            </a:prstGeom>
            <a:solidFill>
              <a:srgbClr val="FFFFFF"/>
            </a:solidFill>
            <a:ln w="12700">
              <a:solidFill>
                <a:srgbClr val="E5E7EB"/>
              </a:solidFill>
              <a:prstDash val="solid"/>
            </a:ln>
            <a:effectLst>
              <a:outerShdw blurRad="101600" dist="25400" dir="8100000" algn="bl" rotWithShape="0">
                <a:srgbClr val="111827">
                  <a:alpha val="10000"/>
                </a:srgbClr>
              </a:outerShdw>
            </a:effectLst>
          </p:spPr>
          <p:txBody>
            <a:bodyPr/>
            <a:lstStyle/>
            <a:p>
              <a:endParaRPr lang="en-US"/>
            </a:p>
          </p:txBody>
        </p:sp>
        <p:sp>
          <p:nvSpPr>
            <p:cNvPr id="15" name="Shape 13"/>
            <p:cNvSpPr/>
            <p:nvPr/>
          </p:nvSpPr>
          <p:spPr>
            <a:xfrm>
              <a:off x="182880" y="2871216"/>
              <a:ext cx="4261104" cy="45720"/>
            </a:xfrm>
            <a:prstGeom prst="rect">
              <a:avLst/>
            </a:prstGeom>
            <a:solidFill>
              <a:srgbClr val="2563EB"/>
            </a:solidFill>
            <a:ln w="12700">
              <a:solidFill>
                <a:srgbClr val="2563EB"/>
              </a:solidFill>
              <a:prstDash val="solid"/>
            </a:ln>
          </p:spPr>
          <p:txBody>
            <a:bodyPr/>
            <a:lstStyle/>
            <a:p>
              <a:endParaRPr lang="en-US"/>
            </a:p>
          </p:txBody>
        </p:sp>
        <p:sp>
          <p:nvSpPr>
            <p:cNvPr id="16" name="Text 14"/>
            <p:cNvSpPr/>
            <p:nvPr/>
          </p:nvSpPr>
          <p:spPr>
            <a:xfrm>
              <a:off x="310896" y="2980944"/>
              <a:ext cx="4005072" cy="292608"/>
            </a:xfrm>
            <a:prstGeom prst="rect">
              <a:avLst/>
            </a:prstGeom>
            <a:noFill/>
            <a:ln/>
          </p:spPr>
          <p:txBody>
            <a:bodyPr wrap="square" rtlCol="0" anchor="ctr"/>
            <a:lstStyle/>
            <a:p>
              <a:pPr marL="0" indent="0">
                <a:buNone/>
              </a:pPr>
              <a:r>
                <a:rPr lang="en-US" sz="1200" b="1" dirty="0">
                  <a:solidFill>
                    <a:srgbClr val="111827"/>
                  </a:solidFill>
                  <a:latin typeface="Calibri" pitchFamily="34" charset="0"/>
                  <a:ea typeface="Calibri" pitchFamily="34" charset="-122"/>
                  <a:cs typeface="Calibri" pitchFamily="34" charset="-120"/>
                </a:rPr>
                <a:t>Regulatory &amp; Board Pressure</a:t>
              </a:r>
              <a:endParaRPr lang="en-US" sz="1200" dirty="0"/>
            </a:p>
          </p:txBody>
        </p:sp>
        <p:sp>
          <p:nvSpPr>
            <p:cNvPr id="17" name="Text 15"/>
            <p:cNvSpPr/>
            <p:nvPr/>
          </p:nvSpPr>
          <p:spPr>
            <a:xfrm>
              <a:off x="310896" y="3310128"/>
              <a:ext cx="4005072" cy="1170432"/>
            </a:xfrm>
            <a:prstGeom prst="rect">
              <a:avLst/>
            </a:prstGeom>
            <a:noFill/>
            <a:ln/>
          </p:spPr>
          <p:txBody>
            <a:bodyPr wrap="square" rtlCol="0" anchor="ctr"/>
            <a:lstStyle/>
            <a:p>
              <a:pPr marL="0" indent="0">
                <a:buNone/>
              </a:pPr>
              <a:r>
                <a:rPr lang="en-US" sz="950" dirty="0">
                  <a:solidFill>
                    <a:srgbClr val="374151"/>
                  </a:solidFill>
                </a:rPr>
                <a:t>DORA in Europe. Operational resilience guidance from MAS, RBI, and the FCA. Boards need a defensible, quantified view of payment risk — not a QA dashboard. The CXO Companion is built precisely for this regulatory moment.</a:t>
              </a:r>
              <a:endParaRPr lang="en-US" sz="950" dirty="0"/>
            </a:p>
          </p:txBody>
        </p:sp>
      </p:grpSp>
      <p:grpSp>
        <p:nvGrpSpPr>
          <p:cNvPr id="35" name="Group 34">
            <a:extLst>
              <a:ext uri="{FF2B5EF4-FFF2-40B4-BE49-F238E27FC236}">
                <a16:creationId xmlns:a16="http://schemas.microsoft.com/office/drawing/2014/main" id="{8961E213-A96D-9DC5-AF96-ECA09C5A5066}"/>
              </a:ext>
            </a:extLst>
          </p:cNvPr>
          <p:cNvGrpSpPr/>
          <p:nvPr/>
        </p:nvGrpSpPr>
        <p:grpSpPr>
          <a:xfrm>
            <a:off x="3599022" y="2490275"/>
            <a:ext cx="3466148" cy="1169239"/>
            <a:chOff x="4663440" y="2871216"/>
            <a:chExt cx="3466148" cy="1254269"/>
          </a:xfrm>
        </p:grpSpPr>
        <p:sp>
          <p:nvSpPr>
            <p:cNvPr id="18" name="Shape 16"/>
            <p:cNvSpPr/>
            <p:nvPr/>
          </p:nvSpPr>
          <p:spPr>
            <a:xfrm>
              <a:off x="4663440" y="2871216"/>
              <a:ext cx="3466148" cy="1254269"/>
            </a:xfrm>
            <a:prstGeom prst="rect">
              <a:avLst/>
            </a:prstGeom>
            <a:solidFill>
              <a:srgbClr val="FFFFFF"/>
            </a:solidFill>
            <a:ln w="12700">
              <a:solidFill>
                <a:srgbClr val="E5E7EB"/>
              </a:solidFill>
              <a:prstDash val="solid"/>
            </a:ln>
            <a:effectLst>
              <a:outerShdw blurRad="101600" dist="25400" dir="8100000" algn="bl" rotWithShape="0">
                <a:srgbClr val="111827">
                  <a:alpha val="10000"/>
                </a:srgbClr>
              </a:outerShdw>
            </a:effectLst>
          </p:spPr>
          <p:txBody>
            <a:bodyPr/>
            <a:lstStyle/>
            <a:p>
              <a:endParaRPr lang="en-US"/>
            </a:p>
          </p:txBody>
        </p:sp>
        <p:sp>
          <p:nvSpPr>
            <p:cNvPr id="19" name="Shape 17"/>
            <p:cNvSpPr/>
            <p:nvPr/>
          </p:nvSpPr>
          <p:spPr>
            <a:xfrm>
              <a:off x="4663440" y="2871216"/>
              <a:ext cx="3466148" cy="34083"/>
            </a:xfrm>
            <a:prstGeom prst="rect">
              <a:avLst/>
            </a:prstGeom>
            <a:solidFill>
              <a:srgbClr val="2563EB"/>
            </a:solidFill>
            <a:ln w="12700">
              <a:solidFill>
                <a:srgbClr val="2563EB"/>
              </a:solidFill>
              <a:prstDash val="solid"/>
            </a:ln>
          </p:spPr>
          <p:txBody>
            <a:bodyPr/>
            <a:lstStyle/>
            <a:p>
              <a:endParaRPr lang="en-US"/>
            </a:p>
          </p:txBody>
        </p:sp>
        <p:sp>
          <p:nvSpPr>
            <p:cNvPr id="20" name="Text 18"/>
            <p:cNvSpPr/>
            <p:nvPr/>
          </p:nvSpPr>
          <p:spPr>
            <a:xfrm>
              <a:off x="4767573" y="2953016"/>
              <a:ext cx="3257882" cy="218134"/>
            </a:xfrm>
            <a:prstGeom prst="rect">
              <a:avLst/>
            </a:prstGeom>
            <a:noFill/>
            <a:ln/>
          </p:spPr>
          <p:txBody>
            <a:bodyPr wrap="square" rtlCol="0" anchor="ctr"/>
            <a:lstStyle/>
            <a:p>
              <a:pPr marL="0" indent="0">
                <a:buNone/>
              </a:pPr>
              <a:r>
                <a:rPr lang="en-US" sz="1200" b="1" dirty="0">
                  <a:solidFill>
                    <a:srgbClr val="111827"/>
                  </a:solidFill>
                  <a:latin typeface="Calibri" pitchFamily="34" charset="0"/>
                  <a:ea typeface="Calibri" pitchFamily="34" charset="-122"/>
                  <a:cs typeface="Calibri" pitchFamily="34" charset="-120"/>
                </a:rPr>
                <a:t>AI &amp; BAU Change Velocity</a:t>
              </a:r>
              <a:endParaRPr lang="en-US" sz="1200" dirty="0"/>
            </a:p>
          </p:txBody>
        </p:sp>
        <p:sp>
          <p:nvSpPr>
            <p:cNvPr id="21" name="Text 19"/>
            <p:cNvSpPr/>
            <p:nvPr/>
          </p:nvSpPr>
          <p:spPr>
            <a:xfrm>
              <a:off x="4767573" y="3198417"/>
              <a:ext cx="3257882" cy="872535"/>
            </a:xfrm>
            <a:prstGeom prst="rect">
              <a:avLst/>
            </a:prstGeom>
            <a:noFill/>
            <a:ln/>
          </p:spPr>
          <p:txBody>
            <a:bodyPr wrap="square" rtlCol="0" anchor="ctr"/>
            <a:lstStyle/>
            <a:p>
              <a:pPr marL="0" indent="0">
                <a:buNone/>
              </a:pPr>
              <a:r>
                <a:rPr lang="en-US" sz="950" dirty="0">
                  <a:solidFill>
                    <a:srgbClr val="374151"/>
                  </a:solidFill>
                </a:rPr>
                <a:t>Microservice architectures and continuous deployment mean BAU changes happen dozens of times daily. Each change is a potential payment risk event. The failure mode in Case Study 1 — a routine change silently breaking payments — is structural and accelerating.</a:t>
              </a:r>
              <a:endParaRPr lang="en-US" sz="950" dirty="0"/>
            </a:p>
          </p:txBody>
        </p:sp>
      </p:grpSp>
      <p:sp>
        <p:nvSpPr>
          <p:cNvPr id="22" name="Shape 20"/>
          <p:cNvSpPr/>
          <p:nvPr/>
        </p:nvSpPr>
        <p:spPr>
          <a:xfrm>
            <a:off x="182880" y="4645152"/>
            <a:ext cx="8778240" cy="274320"/>
          </a:xfrm>
          <a:prstGeom prst="rect">
            <a:avLst/>
          </a:prstGeom>
          <a:solidFill>
            <a:srgbClr val="2563EB"/>
          </a:solidFill>
          <a:ln w="12700">
            <a:solidFill>
              <a:srgbClr val="2563EB"/>
            </a:solidFill>
            <a:prstDash val="solid"/>
          </a:ln>
        </p:spPr>
        <p:txBody>
          <a:bodyPr/>
          <a:lstStyle/>
          <a:p>
            <a:endParaRPr lang="en-US"/>
          </a:p>
        </p:txBody>
      </p:sp>
      <p:sp>
        <p:nvSpPr>
          <p:cNvPr id="23" name="Text 21"/>
          <p:cNvSpPr/>
          <p:nvPr/>
        </p:nvSpPr>
        <p:spPr>
          <a:xfrm>
            <a:off x="182880" y="4645152"/>
            <a:ext cx="8778240" cy="274320"/>
          </a:xfrm>
          <a:prstGeom prst="rect">
            <a:avLst/>
          </a:prstGeom>
          <a:noFill/>
          <a:ln/>
        </p:spPr>
        <p:txBody>
          <a:bodyPr wrap="square" lIns="0" tIns="0" rIns="0" bIns="0" rtlCol="0" anchor="ctr"/>
          <a:lstStyle/>
          <a:p>
            <a:pPr marL="0" indent="0" algn="ctr">
              <a:buNone/>
            </a:pPr>
            <a:r>
              <a:rPr lang="en-US" sz="1000" b="1" dirty="0">
                <a:solidFill>
                  <a:srgbClr val="FFFFFF"/>
                </a:solidFill>
              </a:rPr>
              <a:t>18–22% CAGR 2024–2030  ·  Payments Assurance Market  ·  $4.2B → $11.6B  (2024 → 2030)</a:t>
            </a:r>
            <a:endParaRPr lang="en-US" sz="1000" dirty="0"/>
          </a:p>
        </p:txBody>
      </p:sp>
      <p:sp>
        <p:nvSpPr>
          <p:cNvPr id="24" name="Shape 18">
            <a:extLst>
              <a:ext uri="{FF2B5EF4-FFF2-40B4-BE49-F238E27FC236}">
                <a16:creationId xmlns:a16="http://schemas.microsoft.com/office/drawing/2014/main" id="{27543ECA-600C-A8C0-1CCF-6F595C85430A}"/>
              </a:ext>
            </a:extLst>
          </p:cNvPr>
          <p:cNvSpPr/>
          <p:nvPr/>
        </p:nvSpPr>
        <p:spPr>
          <a:xfrm>
            <a:off x="7163753" y="1071817"/>
            <a:ext cx="1894890" cy="2603823"/>
          </a:xfrm>
          <a:prstGeom prst="rect">
            <a:avLst/>
          </a:prstGeom>
          <a:solidFill>
            <a:schemeClr val="bg1"/>
          </a:solidFill>
          <a:ln w="12700">
            <a:solidFill>
              <a:schemeClr val="bg1"/>
            </a:solidFill>
            <a:prstDash val="solid"/>
          </a:ln>
          <a:effectLst>
            <a:outerShdw blurRad="76200" dist="25400" dir="8100000" algn="bl" rotWithShape="0">
              <a:srgbClr val="000000">
                <a:alpha val="15000"/>
              </a:srgbClr>
            </a:outerShdw>
          </a:effectLst>
        </p:spPr>
        <p:txBody>
          <a:bodyPr/>
          <a:lstStyle/>
          <a:p>
            <a:endParaRPr lang="en-US" dirty="0"/>
          </a:p>
        </p:txBody>
      </p:sp>
      <p:sp>
        <p:nvSpPr>
          <p:cNvPr id="25" name="Text 20">
            <a:extLst>
              <a:ext uri="{FF2B5EF4-FFF2-40B4-BE49-F238E27FC236}">
                <a16:creationId xmlns:a16="http://schemas.microsoft.com/office/drawing/2014/main" id="{73E20A88-D643-3404-81EC-80EDC68C4EAB}"/>
              </a:ext>
            </a:extLst>
          </p:cNvPr>
          <p:cNvSpPr/>
          <p:nvPr/>
        </p:nvSpPr>
        <p:spPr>
          <a:xfrm>
            <a:off x="7214967" y="1193577"/>
            <a:ext cx="1792464" cy="416015"/>
          </a:xfrm>
          <a:prstGeom prst="rect">
            <a:avLst/>
          </a:prstGeom>
          <a:noFill/>
          <a:ln>
            <a:solidFill>
              <a:schemeClr val="bg1"/>
            </a:solidFill>
          </a:ln>
        </p:spPr>
        <p:txBody>
          <a:bodyPr wrap="square" rtlCol="0" anchor="ctr"/>
          <a:lstStyle/>
          <a:p>
            <a:pPr marL="0" indent="0" algn="ctr">
              <a:buNone/>
            </a:pPr>
            <a:r>
              <a:rPr lang="en-US" sz="2000" b="1" dirty="0">
                <a:solidFill>
                  <a:srgbClr val="00C2D4"/>
                </a:solidFill>
                <a:latin typeface="Calibri" pitchFamily="34" charset="0"/>
                <a:ea typeface="Calibri" pitchFamily="34" charset="-122"/>
                <a:cs typeface="Calibri" pitchFamily="34" charset="-120"/>
              </a:rPr>
              <a:t>18–22%</a:t>
            </a:r>
            <a:endParaRPr lang="en-US" sz="2000" dirty="0"/>
          </a:p>
        </p:txBody>
      </p:sp>
      <p:sp>
        <p:nvSpPr>
          <p:cNvPr id="26" name="Text 21">
            <a:extLst>
              <a:ext uri="{FF2B5EF4-FFF2-40B4-BE49-F238E27FC236}">
                <a16:creationId xmlns:a16="http://schemas.microsoft.com/office/drawing/2014/main" id="{84C22FBC-EE9F-5AF9-96BA-32C4CC9156DA}"/>
              </a:ext>
            </a:extLst>
          </p:cNvPr>
          <p:cNvSpPr/>
          <p:nvPr/>
        </p:nvSpPr>
        <p:spPr>
          <a:xfrm>
            <a:off x="7214967" y="1599445"/>
            <a:ext cx="1792464" cy="192787"/>
          </a:xfrm>
          <a:prstGeom prst="rect">
            <a:avLst/>
          </a:prstGeom>
          <a:noFill/>
          <a:ln>
            <a:solidFill>
              <a:schemeClr val="bg1"/>
            </a:solidFill>
          </a:ln>
        </p:spPr>
        <p:txBody>
          <a:bodyPr wrap="square" rtlCol="0" anchor="ctr"/>
          <a:lstStyle/>
          <a:p>
            <a:pPr algn="ctr"/>
            <a:r>
              <a:rPr lang="en-US" sz="1200" b="1" dirty="0">
                <a:solidFill>
                  <a:srgbClr val="111827"/>
                </a:solidFill>
                <a:latin typeface="Calibri" pitchFamily="34" charset="0"/>
                <a:ea typeface="Calibri" pitchFamily="34" charset="-122"/>
                <a:cs typeface="Calibri" pitchFamily="34" charset="-120"/>
              </a:rPr>
              <a:t>CAGR 2024–2030</a:t>
            </a:r>
          </a:p>
        </p:txBody>
      </p:sp>
      <p:sp>
        <p:nvSpPr>
          <p:cNvPr id="27" name="Shape 22">
            <a:extLst>
              <a:ext uri="{FF2B5EF4-FFF2-40B4-BE49-F238E27FC236}">
                <a16:creationId xmlns:a16="http://schemas.microsoft.com/office/drawing/2014/main" id="{9BBC7D18-6FEA-33E3-D49C-A74C36B48E7F}"/>
              </a:ext>
            </a:extLst>
          </p:cNvPr>
          <p:cNvSpPr/>
          <p:nvPr/>
        </p:nvSpPr>
        <p:spPr>
          <a:xfrm>
            <a:off x="7276423" y="1842966"/>
            <a:ext cx="1669552" cy="20293"/>
          </a:xfrm>
          <a:prstGeom prst="rect">
            <a:avLst/>
          </a:prstGeom>
          <a:solidFill>
            <a:srgbClr val="007A88">
              <a:alpha val="70000"/>
            </a:srgbClr>
          </a:solidFill>
          <a:ln w="12700">
            <a:solidFill>
              <a:schemeClr val="bg1"/>
            </a:solidFill>
            <a:prstDash val="solid"/>
          </a:ln>
        </p:spPr>
        <p:txBody>
          <a:bodyPr/>
          <a:lstStyle/>
          <a:p>
            <a:endParaRPr lang="en-US"/>
          </a:p>
        </p:txBody>
      </p:sp>
      <p:sp>
        <p:nvSpPr>
          <p:cNvPr id="28" name="Text 23">
            <a:extLst>
              <a:ext uri="{FF2B5EF4-FFF2-40B4-BE49-F238E27FC236}">
                <a16:creationId xmlns:a16="http://schemas.microsoft.com/office/drawing/2014/main" id="{451DD2F0-5F5A-3246-8E1A-B4875D164D39}"/>
              </a:ext>
            </a:extLst>
          </p:cNvPr>
          <p:cNvSpPr/>
          <p:nvPr/>
        </p:nvSpPr>
        <p:spPr>
          <a:xfrm>
            <a:off x="7214967" y="1893700"/>
            <a:ext cx="1843676" cy="416015"/>
          </a:xfrm>
          <a:prstGeom prst="rect">
            <a:avLst/>
          </a:prstGeom>
          <a:noFill/>
          <a:ln>
            <a:solidFill>
              <a:schemeClr val="bg1"/>
            </a:solidFill>
          </a:ln>
        </p:spPr>
        <p:txBody>
          <a:bodyPr wrap="square" rtlCol="0" anchor="ctr"/>
          <a:lstStyle/>
          <a:p>
            <a:pPr>
              <a:lnSpc>
                <a:spcPct val="130000"/>
              </a:lnSpc>
            </a:pPr>
            <a:r>
              <a:rPr lang="en-US" sz="950" dirty="0">
                <a:solidFill>
                  <a:srgbClr val="374151"/>
                </a:solidFill>
              </a:rPr>
              <a:t>Payments</a:t>
            </a:r>
          </a:p>
          <a:p>
            <a:pPr>
              <a:lnSpc>
                <a:spcPct val="130000"/>
              </a:lnSpc>
            </a:pPr>
            <a:r>
              <a:rPr lang="en-US" sz="950" dirty="0">
                <a:solidFill>
                  <a:srgbClr val="374151"/>
                </a:solidFill>
              </a:rPr>
              <a:t>Assurance Market</a:t>
            </a:r>
          </a:p>
        </p:txBody>
      </p:sp>
      <p:pic>
        <p:nvPicPr>
          <p:cNvPr id="29" name="Image 4" descr="preencoded.png">
            <a:extLst>
              <a:ext uri="{FF2B5EF4-FFF2-40B4-BE49-F238E27FC236}">
                <a16:creationId xmlns:a16="http://schemas.microsoft.com/office/drawing/2014/main" id="{3E4D80B1-A491-C408-C130-732E29ADD12E}"/>
              </a:ext>
            </a:extLst>
          </p:cNvPr>
          <p:cNvPicPr>
            <a:picLocks noChangeAspect="1"/>
          </p:cNvPicPr>
          <p:nvPr/>
        </p:nvPicPr>
        <p:blipFill>
          <a:blip r:embed="rId3"/>
          <a:stretch>
            <a:fillRect/>
          </a:stretch>
        </p:blipFill>
        <p:spPr>
          <a:xfrm>
            <a:off x="7214967" y="2346635"/>
            <a:ext cx="1792464" cy="1293703"/>
          </a:xfrm>
          <a:prstGeom prst="rect">
            <a:avLst/>
          </a:prstGeom>
          <a:ln>
            <a:solidFill>
              <a:schemeClr val="bg1"/>
            </a:solidFill>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name="Slide 2b">
    <p:bg>
      <p:bgPr>
        <a:solidFill>
          <a:srgbClr val="F9FAFB"/>
        </a:solidFill>
        <a:effectLst/>
      </p:bgPr>
    </p:bg>
    <p:spTree>
      <p:nvGrpSpPr>
        <p:cNvPr id="1" name=""/>
        <p:cNvGrpSpPr/>
        <p:nvPr/>
      </p:nvGrpSpPr>
      <p:grpSpPr>
        <a:xfrm>
          <a:off x="0" y="0"/>
          <a:ext cx="0" cy="0"/>
          <a:chOff x="0" y="0"/>
          <a:chExt cx="0" cy="0"/>
        </a:xfrm>
      </p:grpSpPr>
      <p:sp>
        <p:nvSpPr>
          <p:cNvPr id="2" name="Shape 0"/>
          <p:cNvSpPr/>
          <p:nvPr/>
        </p:nvSpPr>
        <p:spPr>
          <a:xfrm>
            <a:off x="0" y="0"/>
            <a:ext cx="9144000" cy="823896"/>
          </a:xfrm>
          <a:prstGeom prst="rect">
            <a:avLst/>
          </a:prstGeom>
          <a:solidFill>
            <a:srgbClr val="111827"/>
          </a:solidFill>
          <a:ln w="12700">
            <a:solidFill>
              <a:srgbClr val="111827"/>
            </a:solidFill>
            <a:prstDash val="solid"/>
          </a:ln>
        </p:spPr>
        <p:txBody>
          <a:bodyPr/>
          <a:lstStyle/>
          <a:p>
            <a:endParaRPr lang="en-US"/>
          </a:p>
        </p:txBody>
      </p:sp>
      <p:sp>
        <p:nvSpPr>
          <p:cNvPr id="3" name="Shape 1"/>
          <p:cNvSpPr/>
          <p:nvPr/>
        </p:nvSpPr>
        <p:spPr>
          <a:xfrm>
            <a:off x="0" y="0"/>
            <a:ext cx="164592" cy="823896"/>
          </a:xfrm>
          <a:prstGeom prst="rect">
            <a:avLst/>
          </a:prstGeom>
          <a:solidFill>
            <a:srgbClr val="2563EB"/>
          </a:solidFill>
          <a:ln w="12700">
            <a:solidFill>
              <a:srgbClr val="2563EB"/>
            </a:solidFill>
            <a:prstDash val="solid"/>
          </a:ln>
        </p:spPr>
        <p:txBody>
          <a:bodyPr/>
          <a:lstStyle/>
          <a:p>
            <a:endParaRPr lang="en-US"/>
          </a:p>
        </p:txBody>
      </p:sp>
      <p:sp>
        <p:nvSpPr>
          <p:cNvPr id="4" name="Text 2"/>
          <p:cNvSpPr/>
          <p:nvPr/>
        </p:nvSpPr>
        <p:spPr>
          <a:xfrm>
            <a:off x="420624" y="0"/>
            <a:ext cx="8339328" cy="549656"/>
          </a:xfrm>
          <a:prstGeom prst="rect">
            <a:avLst/>
          </a:prstGeom>
          <a:noFill/>
          <a:ln/>
        </p:spPr>
        <p:txBody>
          <a:bodyPr wrap="square" lIns="0" tIns="0" rIns="0" bIns="0" rtlCol="0" anchor="ctr"/>
          <a:lstStyle/>
          <a:p>
            <a:pPr marL="0" indent="0">
              <a:buNone/>
            </a:pPr>
            <a:r>
              <a:rPr lang="en-US" sz="1800" b="1" dirty="0">
                <a:solidFill>
                  <a:srgbClr val="FFFFFF"/>
                </a:solidFill>
                <a:latin typeface="Calibri" pitchFamily="34" charset="0"/>
              </a:rPr>
              <a:t>Every region is modernising. Every mandate is a deadline.</a:t>
            </a:r>
          </a:p>
        </p:txBody>
      </p:sp>
      <p:sp>
        <p:nvSpPr>
          <p:cNvPr id="5" name="Text 3"/>
          <p:cNvSpPr/>
          <p:nvPr/>
        </p:nvSpPr>
        <p:spPr>
          <a:xfrm>
            <a:off x="420624" y="549656"/>
            <a:ext cx="8339328" cy="274240"/>
          </a:xfrm>
          <a:prstGeom prst="rect">
            <a:avLst/>
          </a:prstGeom>
          <a:noFill/>
          <a:ln/>
        </p:spPr>
        <p:txBody>
          <a:bodyPr wrap="square" rtlCol="0" anchor="ctr"/>
          <a:lstStyle/>
          <a:p>
            <a:pPr marL="0" indent="0">
              <a:buNone/>
            </a:pPr>
            <a:r>
              <a:rPr lang="en-US" sz="850" dirty="0">
                <a:solidFill>
                  <a:srgbClr val="9CA3AF"/>
                </a:solidFill>
              </a:rPr>
              <a:t>One platform, every rail and standard: ISO 8583, ISO 20022, REST, UPI, SEPA Instant, FedNow, RTP and RTR.</a:t>
            </a:r>
          </a:p>
        </p:txBody>
      </p:sp>
      <p:sp>
        <p:nvSpPr>
          <p:cNvPr id="10" name="Card1Bg"/>
          <p:cNvSpPr/>
          <p:nvPr/>
        </p:nvSpPr>
        <p:spPr>
          <a:xfrm>
            <a:off x="201168" y="878400"/>
            <a:ext cx="2852928" cy="1889520"/>
          </a:xfrm>
          <a:prstGeom prst="rect">
            <a:avLst/>
          </a:prstGeom>
          <a:solidFill>
            <a:srgbClr val="FFFFFF"/>
          </a:solidFill>
          <a:ln w="12700">
            <a:solidFill>
              <a:srgbClr val="E5E7EB"/>
            </a:solidFill>
            <a:prstDash val="solid"/>
          </a:ln>
          <a:effectLst>
            <a:outerShdw blurRad="101600" dist="25400" dir="8100000" algn="bl" rotWithShape="0">
              <a:srgbClr val="111827">
                <a:alpha val="10000"/>
              </a:srgbClr>
            </a:outerShdw>
          </a:effectLst>
        </p:spPr>
        <p:txBody>
          <a:bodyPr/>
          <a:lstStyle/>
          <a:p>
            <a:endParaRPr lang="en-US"/>
          </a:p>
        </p:txBody>
      </p:sp>
      <p:sp>
        <p:nvSpPr>
          <p:cNvPr id="11" name="Card1Top"/>
          <p:cNvSpPr/>
          <p:nvPr/>
        </p:nvSpPr>
        <p:spPr>
          <a:xfrm>
            <a:off x="201168" y="878400"/>
            <a:ext cx="2852928" cy="45720"/>
          </a:xfrm>
          <a:prstGeom prst="rect">
            <a:avLst/>
          </a:prstGeom>
          <a:solidFill>
            <a:srgbClr val="2563EB"/>
          </a:solidFill>
          <a:ln w="12700">
            <a:solidFill>
              <a:srgbClr val="2563EB"/>
            </a:solidFill>
            <a:prstDash val="solid"/>
          </a:ln>
        </p:spPr>
        <p:txBody>
          <a:bodyPr/>
          <a:lstStyle/>
          <a:p>
            <a:endParaRPr lang="en-US"/>
          </a:p>
        </p:txBody>
      </p:sp>
      <p:sp>
        <p:nvSpPr>
          <p:cNvPr id="12" name="Card1Num"/>
          <p:cNvSpPr/>
          <p:nvPr/>
        </p:nvSpPr>
        <p:spPr>
          <a:xfrm>
            <a:off x="347472" y="990720"/>
            <a:ext cx="530352" cy="420624"/>
          </a:xfrm>
          <a:prstGeom prst="rect">
            <a:avLst/>
          </a:prstGeom>
          <a:noFill/>
          <a:ln/>
        </p:spPr>
        <p:txBody>
          <a:bodyPr wrap="square" rtlCol="0" anchor="ctr"/>
          <a:lstStyle/>
          <a:p>
            <a:pPr marL="0" indent="0">
              <a:buNone/>
            </a:pPr>
            <a:r>
              <a:rPr lang="en-US" sz="2200" b="1" dirty="0">
                <a:solidFill>
                  <a:srgbClr val="2563EB"/>
                </a:solidFill>
                <a:latin typeface="Calibri" pitchFamily="34" charset="0"/>
              </a:rPr>
              <a:t>CA</a:t>
            </a:r>
          </a:p>
        </p:txBody>
      </p:sp>
      <p:sp>
        <p:nvSpPr>
          <p:cNvPr id="13" name="Card1Title"/>
          <p:cNvSpPr/>
          <p:nvPr/>
        </p:nvSpPr>
        <p:spPr>
          <a:xfrm>
            <a:off x="347472" y="1362744"/>
            <a:ext cx="2578608" cy="384048"/>
          </a:xfrm>
          <a:prstGeom prst="rect">
            <a:avLst/>
          </a:prstGeom>
          <a:noFill/>
          <a:ln/>
        </p:spPr>
        <p:txBody>
          <a:bodyPr wrap="square" rtlCol="0" anchor="ctr"/>
          <a:lstStyle/>
          <a:p>
            <a:pPr marL="0" indent="0">
              <a:buNone/>
            </a:pPr>
            <a:r>
              <a:rPr lang="en-US" sz="1050" b="1" dirty="0">
                <a:solidFill>
                  <a:srgbClr val="111827"/>
                </a:solidFill>
                <a:latin typeface="Calibri" pitchFamily="34" charset="0"/>
              </a:rPr>
              <a:t>Canada — ISO 20022 RTR</a:t>
            </a:r>
          </a:p>
        </p:txBody>
      </p:sp>
      <p:sp>
        <p:nvSpPr>
          <p:cNvPr id="14" name="Card1Body"/>
          <p:cNvSpPr/>
          <p:nvPr/>
        </p:nvSpPr>
        <p:spPr>
          <a:xfrm>
            <a:off x="347472" y="1746792"/>
            <a:ext cx="2578608" cy="985680"/>
          </a:xfrm>
          <a:prstGeom prst="rect">
            <a:avLst/>
          </a:prstGeom>
          <a:noFill/>
          <a:ln/>
        </p:spPr>
        <p:txBody>
          <a:bodyPr wrap="square" rtlCol="0" anchor="t"/>
          <a:lstStyle/>
          <a:p>
            <a:pPr marL="0" indent="0">
              <a:buNone/>
            </a:pPr>
            <a:r>
              <a:rPr lang="en-US" sz="850" dirty="0">
                <a:solidFill>
                  <a:srgbClr val="374151"/>
                </a:solidFill>
              </a:rPr>
              <a:t>Phased RTR launch. Receive capability mandatory at go-live. PruTan validates RTR conformance and Interac/Lynx interplay.</a:t>
            </a:r>
          </a:p>
        </p:txBody>
      </p:sp>
      <p:sp>
        <p:nvSpPr>
          <p:cNvPr id="20" name="Card2Bg"/>
          <p:cNvSpPr/>
          <p:nvPr/>
        </p:nvSpPr>
        <p:spPr>
          <a:xfrm>
            <a:off x="3182112" y="878400"/>
            <a:ext cx="2852928" cy="1889520"/>
          </a:xfrm>
          <a:prstGeom prst="rect">
            <a:avLst/>
          </a:prstGeom>
          <a:solidFill>
            <a:srgbClr val="FFFFFF"/>
          </a:solidFill>
          <a:ln w="12700">
            <a:solidFill>
              <a:srgbClr val="E5E7EB"/>
            </a:solidFill>
            <a:prstDash val="solid"/>
          </a:ln>
          <a:effectLst>
            <a:outerShdw blurRad="101600" dist="25400" dir="8100000" algn="bl" rotWithShape="0">
              <a:srgbClr val="111827">
                <a:alpha val="10000"/>
              </a:srgbClr>
            </a:outerShdw>
          </a:effectLst>
        </p:spPr>
        <p:txBody>
          <a:bodyPr/>
          <a:lstStyle/>
          <a:p>
            <a:endParaRPr lang="en-US"/>
          </a:p>
        </p:txBody>
      </p:sp>
      <p:sp>
        <p:nvSpPr>
          <p:cNvPr id="21" name="Card2Top"/>
          <p:cNvSpPr/>
          <p:nvPr/>
        </p:nvSpPr>
        <p:spPr>
          <a:xfrm>
            <a:off x="3182112" y="878400"/>
            <a:ext cx="2852928" cy="45720"/>
          </a:xfrm>
          <a:prstGeom prst="rect">
            <a:avLst/>
          </a:prstGeom>
          <a:solidFill>
            <a:srgbClr val="2563EB"/>
          </a:solidFill>
          <a:ln w="12700">
            <a:solidFill>
              <a:srgbClr val="2563EB"/>
            </a:solidFill>
            <a:prstDash val="solid"/>
          </a:ln>
        </p:spPr>
        <p:txBody>
          <a:bodyPr/>
          <a:lstStyle/>
          <a:p>
            <a:endParaRPr lang="en-US"/>
          </a:p>
        </p:txBody>
      </p:sp>
      <p:sp>
        <p:nvSpPr>
          <p:cNvPr id="22" name="Card2Num"/>
          <p:cNvSpPr/>
          <p:nvPr/>
        </p:nvSpPr>
        <p:spPr>
          <a:xfrm>
            <a:off x="3328416" y="990720"/>
            <a:ext cx="658368" cy="420624"/>
          </a:xfrm>
          <a:prstGeom prst="rect">
            <a:avLst/>
          </a:prstGeom>
          <a:noFill/>
          <a:ln/>
        </p:spPr>
        <p:txBody>
          <a:bodyPr wrap="square" rtlCol="0" anchor="ctr"/>
          <a:lstStyle/>
          <a:p>
            <a:pPr marL="0" indent="0">
              <a:buNone/>
            </a:pPr>
            <a:r>
              <a:rPr lang="en-US" sz="2200" b="1" dirty="0">
                <a:solidFill>
                  <a:srgbClr val="2563EB"/>
                </a:solidFill>
                <a:latin typeface="Calibri" pitchFamily="34" charset="0"/>
              </a:rPr>
              <a:t>AU</a:t>
            </a:r>
          </a:p>
        </p:txBody>
      </p:sp>
      <p:sp>
        <p:nvSpPr>
          <p:cNvPr id="23" name="Card2Title"/>
          <p:cNvSpPr/>
          <p:nvPr/>
        </p:nvSpPr>
        <p:spPr>
          <a:xfrm>
            <a:off x="3328416" y="1362744"/>
            <a:ext cx="2578608" cy="384048"/>
          </a:xfrm>
          <a:prstGeom prst="rect">
            <a:avLst/>
          </a:prstGeom>
          <a:noFill/>
          <a:ln/>
        </p:spPr>
        <p:txBody>
          <a:bodyPr wrap="square" rtlCol="0" anchor="ctr"/>
          <a:lstStyle/>
          <a:p>
            <a:pPr marL="0" indent="0">
              <a:buNone/>
            </a:pPr>
            <a:r>
              <a:rPr lang="en-US" sz="1050" b="1" dirty="0">
                <a:solidFill>
                  <a:srgbClr val="111827"/>
                </a:solidFill>
                <a:latin typeface="Calibri" pitchFamily="34" charset="0"/>
              </a:rPr>
              <a:t>Australia — NPP · PayTo</a:t>
            </a:r>
          </a:p>
        </p:txBody>
      </p:sp>
      <p:sp>
        <p:nvSpPr>
          <p:cNvPr id="24" name="Card2Body"/>
          <p:cNvSpPr/>
          <p:nvPr/>
        </p:nvSpPr>
        <p:spPr>
          <a:xfrm>
            <a:off x="3328416" y="1746792"/>
            <a:ext cx="2578608" cy="985680"/>
          </a:xfrm>
          <a:prstGeom prst="rect">
            <a:avLst/>
          </a:prstGeom>
          <a:noFill/>
          <a:ln/>
        </p:spPr>
        <p:txBody>
          <a:bodyPr wrap="square" rtlCol="0" anchor="t"/>
          <a:lstStyle/>
          <a:p>
            <a:pPr marL="0" indent="0">
              <a:buNone/>
            </a:pPr>
            <a:r>
              <a:rPr lang="en-US" sz="850" dirty="0">
                <a:solidFill>
                  <a:srgbClr val="374151"/>
                </a:solidFill>
              </a:rPr>
              <a:t>NPP, PayTo mandates and RBA ISO 20022 migration. BECS decommissioning adds complexity.</a:t>
            </a:r>
          </a:p>
        </p:txBody>
      </p:sp>
      <p:sp>
        <p:nvSpPr>
          <p:cNvPr id="30" name="Card3Bg"/>
          <p:cNvSpPr/>
          <p:nvPr/>
        </p:nvSpPr>
        <p:spPr>
          <a:xfrm>
            <a:off x="6163056" y="878400"/>
            <a:ext cx="2852928" cy="1889520"/>
          </a:xfrm>
          <a:prstGeom prst="rect">
            <a:avLst/>
          </a:prstGeom>
          <a:solidFill>
            <a:srgbClr val="FFFFFF"/>
          </a:solidFill>
          <a:ln w="12700">
            <a:solidFill>
              <a:srgbClr val="E5E7EB"/>
            </a:solidFill>
            <a:prstDash val="solid"/>
          </a:ln>
          <a:effectLst>
            <a:outerShdw blurRad="101600" dist="25400" dir="8100000" algn="bl" rotWithShape="0">
              <a:srgbClr val="111827">
                <a:alpha val="10000"/>
              </a:srgbClr>
            </a:outerShdw>
          </a:effectLst>
        </p:spPr>
        <p:txBody>
          <a:bodyPr/>
          <a:lstStyle/>
          <a:p>
            <a:endParaRPr lang="en-US"/>
          </a:p>
        </p:txBody>
      </p:sp>
      <p:sp>
        <p:nvSpPr>
          <p:cNvPr id="31" name="Card3Top"/>
          <p:cNvSpPr/>
          <p:nvPr/>
        </p:nvSpPr>
        <p:spPr>
          <a:xfrm>
            <a:off x="6163056" y="878400"/>
            <a:ext cx="2852928" cy="45720"/>
          </a:xfrm>
          <a:prstGeom prst="rect">
            <a:avLst/>
          </a:prstGeom>
          <a:solidFill>
            <a:srgbClr val="2563EB"/>
          </a:solidFill>
          <a:ln w="12700">
            <a:solidFill>
              <a:srgbClr val="2563EB"/>
            </a:solidFill>
            <a:prstDash val="solid"/>
          </a:ln>
        </p:spPr>
        <p:txBody>
          <a:bodyPr/>
          <a:lstStyle/>
          <a:p>
            <a:endParaRPr lang="en-US"/>
          </a:p>
        </p:txBody>
      </p:sp>
      <p:sp>
        <p:nvSpPr>
          <p:cNvPr id="32" name="Card3Num"/>
          <p:cNvSpPr/>
          <p:nvPr/>
        </p:nvSpPr>
        <p:spPr>
          <a:xfrm>
            <a:off x="6309360" y="990720"/>
            <a:ext cx="530352" cy="420624"/>
          </a:xfrm>
          <a:prstGeom prst="rect">
            <a:avLst/>
          </a:prstGeom>
          <a:noFill/>
          <a:ln/>
        </p:spPr>
        <p:txBody>
          <a:bodyPr wrap="square" rtlCol="0" anchor="ctr"/>
          <a:lstStyle/>
          <a:p>
            <a:pPr marL="0" indent="0">
              <a:buNone/>
            </a:pPr>
            <a:r>
              <a:rPr lang="en-US" sz="2200" b="1" dirty="0">
                <a:solidFill>
                  <a:srgbClr val="2563EB"/>
                </a:solidFill>
                <a:latin typeface="Calibri" pitchFamily="34" charset="0"/>
              </a:rPr>
              <a:t>US</a:t>
            </a:r>
          </a:p>
        </p:txBody>
      </p:sp>
      <p:sp>
        <p:nvSpPr>
          <p:cNvPr id="33" name="Card3Title"/>
          <p:cNvSpPr/>
          <p:nvPr/>
        </p:nvSpPr>
        <p:spPr>
          <a:xfrm>
            <a:off x="6309360" y="1362744"/>
            <a:ext cx="2578608" cy="384048"/>
          </a:xfrm>
          <a:prstGeom prst="rect">
            <a:avLst/>
          </a:prstGeom>
          <a:noFill/>
          <a:ln/>
        </p:spPr>
        <p:txBody>
          <a:bodyPr wrap="square" rtlCol="0" anchor="ctr"/>
          <a:lstStyle/>
          <a:p>
            <a:pPr marL="0" indent="0">
              <a:buNone/>
            </a:pPr>
            <a:r>
              <a:rPr lang="en-US" sz="1050" b="1" dirty="0">
                <a:solidFill>
                  <a:srgbClr val="111827"/>
                </a:solidFill>
                <a:latin typeface="Calibri" pitchFamily="34" charset="0"/>
              </a:rPr>
              <a:t>Americas — FedNow · RTP</a:t>
            </a:r>
          </a:p>
        </p:txBody>
      </p:sp>
      <p:sp>
        <p:nvSpPr>
          <p:cNvPr id="34" name="Card3Body"/>
          <p:cNvSpPr/>
          <p:nvPr/>
        </p:nvSpPr>
        <p:spPr>
          <a:xfrm>
            <a:off x="6309360" y="1746792"/>
            <a:ext cx="2578608" cy="985680"/>
          </a:xfrm>
          <a:prstGeom prst="rect">
            <a:avLst/>
          </a:prstGeom>
          <a:noFill/>
          <a:ln/>
        </p:spPr>
        <p:txBody>
          <a:bodyPr wrap="square" rtlCol="0" anchor="t"/>
          <a:lstStyle/>
          <a:p>
            <a:pPr marL="0" indent="0">
              <a:buNone/>
            </a:pPr>
            <a:r>
              <a:rPr lang="en-US" sz="850" dirty="0">
                <a:solidFill>
                  <a:srgbClr val="374151"/>
                </a:solidFill>
              </a:rPr>
              <a:t>FedNow and TCH RTP scaling alongside Nacha rules. One platform covers instant rails, ACH and ISO 8583.</a:t>
            </a:r>
          </a:p>
        </p:txBody>
      </p:sp>
      <p:sp>
        <p:nvSpPr>
          <p:cNvPr id="40" name="Card4Bg"/>
          <p:cNvSpPr/>
          <p:nvPr/>
        </p:nvSpPr>
        <p:spPr>
          <a:xfrm>
            <a:off x="201168" y="2822040"/>
            <a:ext cx="2852928" cy="1889520"/>
          </a:xfrm>
          <a:prstGeom prst="rect">
            <a:avLst/>
          </a:prstGeom>
          <a:solidFill>
            <a:srgbClr val="FFFFFF"/>
          </a:solidFill>
          <a:ln w="12700">
            <a:solidFill>
              <a:srgbClr val="E5E7EB"/>
            </a:solidFill>
            <a:prstDash val="solid"/>
          </a:ln>
          <a:effectLst>
            <a:outerShdw blurRad="101600" dist="25400" dir="8100000" algn="bl" rotWithShape="0">
              <a:srgbClr val="111827">
                <a:alpha val="10000"/>
              </a:srgbClr>
            </a:outerShdw>
          </a:effectLst>
        </p:spPr>
        <p:txBody>
          <a:bodyPr/>
          <a:lstStyle/>
          <a:p>
            <a:endParaRPr lang="en-US"/>
          </a:p>
        </p:txBody>
      </p:sp>
      <p:sp>
        <p:nvSpPr>
          <p:cNvPr id="41" name="Card4Top"/>
          <p:cNvSpPr/>
          <p:nvPr/>
        </p:nvSpPr>
        <p:spPr>
          <a:xfrm>
            <a:off x="201168" y="2822040"/>
            <a:ext cx="2852928" cy="45720"/>
          </a:xfrm>
          <a:prstGeom prst="rect">
            <a:avLst/>
          </a:prstGeom>
          <a:solidFill>
            <a:srgbClr val="2563EB"/>
          </a:solidFill>
          <a:ln w="12700">
            <a:solidFill>
              <a:srgbClr val="2563EB"/>
            </a:solidFill>
            <a:prstDash val="solid"/>
          </a:ln>
        </p:spPr>
        <p:txBody>
          <a:bodyPr/>
          <a:lstStyle/>
          <a:p>
            <a:endParaRPr lang="en-US"/>
          </a:p>
        </p:txBody>
      </p:sp>
      <p:sp>
        <p:nvSpPr>
          <p:cNvPr id="42" name="Card4Num"/>
          <p:cNvSpPr/>
          <p:nvPr/>
        </p:nvSpPr>
        <p:spPr>
          <a:xfrm>
            <a:off x="347472" y="2934360"/>
            <a:ext cx="530352" cy="420624"/>
          </a:xfrm>
          <a:prstGeom prst="rect">
            <a:avLst/>
          </a:prstGeom>
          <a:noFill/>
          <a:ln/>
        </p:spPr>
        <p:txBody>
          <a:bodyPr wrap="square" rtlCol="0" anchor="ctr"/>
          <a:lstStyle/>
          <a:p>
            <a:pPr marL="0" indent="0">
              <a:buNone/>
            </a:pPr>
            <a:r>
              <a:rPr lang="en-US" sz="2200" b="1" dirty="0">
                <a:solidFill>
                  <a:srgbClr val="2563EB"/>
                </a:solidFill>
                <a:latin typeface="Calibri" pitchFamily="34" charset="0"/>
              </a:rPr>
              <a:t>EU</a:t>
            </a:r>
          </a:p>
        </p:txBody>
      </p:sp>
      <p:sp>
        <p:nvSpPr>
          <p:cNvPr id="43" name="Card4Title"/>
          <p:cNvSpPr/>
          <p:nvPr/>
        </p:nvSpPr>
        <p:spPr>
          <a:xfrm>
            <a:off x="347472" y="3306384"/>
            <a:ext cx="2578608" cy="384048"/>
          </a:xfrm>
          <a:prstGeom prst="rect">
            <a:avLst/>
          </a:prstGeom>
          <a:noFill/>
          <a:ln/>
        </p:spPr>
        <p:txBody>
          <a:bodyPr wrap="square" rtlCol="0" anchor="ctr"/>
          <a:lstStyle/>
          <a:p>
            <a:pPr marL="0" indent="0">
              <a:buNone/>
            </a:pPr>
            <a:r>
              <a:rPr lang="en-US" sz="1050" b="1" dirty="0">
                <a:solidFill>
                  <a:srgbClr val="111827"/>
                </a:solidFill>
                <a:latin typeface="Calibri" pitchFamily="34" charset="0"/>
              </a:rPr>
              <a:t>Europe &amp; UK — SEPA Instant</a:t>
            </a:r>
          </a:p>
        </p:txBody>
      </p:sp>
      <p:sp>
        <p:nvSpPr>
          <p:cNvPr id="44" name="Card4Body"/>
          <p:cNvSpPr/>
          <p:nvPr/>
        </p:nvSpPr>
        <p:spPr>
          <a:xfrm>
            <a:off x="347472" y="3690432"/>
            <a:ext cx="2578608" cy="985680"/>
          </a:xfrm>
          <a:prstGeom prst="rect">
            <a:avLst/>
          </a:prstGeom>
          <a:noFill/>
          <a:ln/>
        </p:spPr>
        <p:txBody>
          <a:bodyPr wrap="square" rtlCol="0" anchor="t"/>
          <a:lstStyle/>
          <a:p>
            <a:pPr marL="0" indent="0">
              <a:buNone/>
            </a:pPr>
            <a:r>
              <a:rPr lang="en-US" sz="850" dirty="0">
                <a:solidFill>
                  <a:srgbClr val="374151"/>
                </a:solidFill>
              </a:rPr>
              <a:t>EU Instant Payments: 10-second mandate and Verification of Payee. PruTan validates SEPA Instant, VoP and the UK NPA.</a:t>
            </a:r>
          </a:p>
        </p:txBody>
      </p:sp>
      <p:sp>
        <p:nvSpPr>
          <p:cNvPr id="50" name="Card5Bg"/>
          <p:cNvSpPr/>
          <p:nvPr/>
        </p:nvSpPr>
        <p:spPr>
          <a:xfrm>
            <a:off x="3182112" y="2822040"/>
            <a:ext cx="2852928" cy="1889520"/>
          </a:xfrm>
          <a:prstGeom prst="rect">
            <a:avLst/>
          </a:prstGeom>
          <a:solidFill>
            <a:srgbClr val="FFFFFF"/>
          </a:solidFill>
          <a:ln w="12700">
            <a:solidFill>
              <a:srgbClr val="E5E7EB"/>
            </a:solidFill>
            <a:prstDash val="solid"/>
          </a:ln>
          <a:effectLst>
            <a:outerShdw blurRad="101600" dist="25400" dir="8100000" algn="bl" rotWithShape="0">
              <a:srgbClr val="111827">
                <a:alpha val="10000"/>
              </a:srgbClr>
            </a:outerShdw>
          </a:effectLst>
        </p:spPr>
        <p:txBody>
          <a:bodyPr/>
          <a:lstStyle/>
          <a:p>
            <a:endParaRPr lang="en-US"/>
          </a:p>
        </p:txBody>
      </p:sp>
      <p:sp>
        <p:nvSpPr>
          <p:cNvPr id="51" name="Card5Top"/>
          <p:cNvSpPr/>
          <p:nvPr/>
        </p:nvSpPr>
        <p:spPr>
          <a:xfrm>
            <a:off x="3182112" y="2822040"/>
            <a:ext cx="2852928" cy="45720"/>
          </a:xfrm>
          <a:prstGeom prst="rect">
            <a:avLst/>
          </a:prstGeom>
          <a:solidFill>
            <a:srgbClr val="2563EB"/>
          </a:solidFill>
          <a:ln w="12700">
            <a:solidFill>
              <a:srgbClr val="2563EB"/>
            </a:solidFill>
            <a:prstDash val="solid"/>
          </a:ln>
        </p:spPr>
        <p:txBody>
          <a:bodyPr/>
          <a:lstStyle/>
          <a:p>
            <a:endParaRPr lang="en-US"/>
          </a:p>
        </p:txBody>
      </p:sp>
      <p:sp>
        <p:nvSpPr>
          <p:cNvPr id="52" name="Card5Num"/>
          <p:cNvSpPr/>
          <p:nvPr/>
        </p:nvSpPr>
        <p:spPr>
          <a:xfrm>
            <a:off x="3328416" y="2934360"/>
            <a:ext cx="530352" cy="420624"/>
          </a:xfrm>
          <a:prstGeom prst="rect">
            <a:avLst/>
          </a:prstGeom>
          <a:noFill/>
          <a:ln/>
        </p:spPr>
        <p:txBody>
          <a:bodyPr wrap="square" rtlCol="0" anchor="ctr"/>
          <a:lstStyle/>
          <a:p>
            <a:pPr marL="0" indent="0">
              <a:buNone/>
            </a:pPr>
            <a:r>
              <a:rPr lang="en-US" sz="2200" b="1" dirty="0">
                <a:solidFill>
                  <a:srgbClr val="2563EB"/>
                </a:solidFill>
                <a:latin typeface="Calibri" pitchFamily="34" charset="0"/>
              </a:rPr>
              <a:t>IN</a:t>
            </a:r>
          </a:p>
        </p:txBody>
      </p:sp>
      <p:sp>
        <p:nvSpPr>
          <p:cNvPr id="53" name="Card5Title"/>
          <p:cNvSpPr/>
          <p:nvPr/>
        </p:nvSpPr>
        <p:spPr>
          <a:xfrm>
            <a:off x="3328416" y="3306384"/>
            <a:ext cx="2578608" cy="384048"/>
          </a:xfrm>
          <a:prstGeom prst="rect">
            <a:avLst/>
          </a:prstGeom>
          <a:noFill/>
          <a:ln/>
        </p:spPr>
        <p:txBody>
          <a:bodyPr wrap="square" rtlCol="0" anchor="ctr"/>
          <a:lstStyle/>
          <a:p>
            <a:pPr marL="0" indent="0">
              <a:buNone/>
            </a:pPr>
            <a:r>
              <a:rPr lang="en-US" sz="1050" b="1" dirty="0">
                <a:solidFill>
                  <a:srgbClr val="111827"/>
                </a:solidFill>
                <a:latin typeface="Calibri" pitchFamily="34" charset="0"/>
              </a:rPr>
              <a:t>India — UPI · RuPay · NPCI</a:t>
            </a:r>
          </a:p>
        </p:txBody>
      </p:sp>
      <p:sp>
        <p:nvSpPr>
          <p:cNvPr id="54" name="Card5Body"/>
          <p:cNvSpPr/>
          <p:nvPr/>
        </p:nvSpPr>
        <p:spPr>
          <a:xfrm>
            <a:off x="3328416" y="3690432"/>
            <a:ext cx="2578608" cy="985680"/>
          </a:xfrm>
          <a:prstGeom prst="rect">
            <a:avLst/>
          </a:prstGeom>
          <a:noFill/>
          <a:ln/>
        </p:spPr>
        <p:txBody>
          <a:bodyPr wrap="square" rtlCol="0" anchor="t"/>
          <a:lstStyle/>
          <a:p>
            <a:pPr marL="0" indent="0">
              <a:buNone/>
            </a:pPr>
            <a:r>
              <a:rPr lang="en-US" sz="850" dirty="0">
                <a:solidFill>
                  <a:srgbClr val="374151"/>
                </a:solidFill>
              </a:rPr>
              <a:t>World's highest-volume real-time market. PruTan, trusted by NPCI, assures UPI flows at national scale.</a:t>
            </a:r>
          </a:p>
        </p:txBody>
      </p:sp>
      <p:sp>
        <p:nvSpPr>
          <p:cNvPr id="60" name="Card6Bg"/>
          <p:cNvSpPr/>
          <p:nvPr/>
        </p:nvSpPr>
        <p:spPr>
          <a:xfrm>
            <a:off x="6163056" y="2822040"/>
            <a:ext cx="2852928" cy="1889520"/>
          </a:xfrm>
          <a:prstGeom prst="rect">
            <a:avLst/>
          </a:prstGeom>
          <a:solidFill>
            <a:srgbClr val="FFFFFF"/>
          </a:solidFill>
          <a:ln w="12700">
            <a:solidFill>
              <a:srgbClr val="E5E7EB"/>
            </a:solidFill>
            <a:prstDash val="solid"/>
          </a:ln>
          <a:effectLst>
            <a:outerShdw blurRad="101600" dist="25400" dir="8100000" algn="bl" rotWithShape="0">
              <a:srgbClr val="111827">
                <a:alpha val="10000"/>
              </a:srgbClr>
            </a:outerShdw>
          </a:effectLst>
        </p:spPr>
        <p:txBody>
          <a:bodyPr/>
          <a:lstStyle/>
          <a:p>
            <a:endParaRPr lang="en-US"/>
          </a:p>
        </p:txBody>
      </p:sp>
      <p:sp>
        <p:nvSpPr>
          <p:cNvPr id="61" name="Card6Top"/>
          <p:cNvSpPr/>
          <p:nvPr/>
        </p:nvSpPr>
        <p:spPr>
          <a:xfrm>
            <a:off x="6163056" y="2822040"/>
            <a:ext cx="2852928" cy="45720"/>
          </a:xfrm>
          <a:prstGeom prst="rect">
            <a:avLst/>
          </a:prstGeom>
          <a:solidFill>
            <a:srgbClr val="2563EB"/>
          </a:solidFill>
          <a:ln w="12700">
            <a:solidFill>
              <a:srgbClr val="2563EB"/>
            </a:solidFill>
            <a:prstDash val="solid"/>
          </a:ln>
        </p:spPr>
        <p:txBody>
          <a:bodyPr/>
          <a:lstStyle/>
          <a:p>
            <a:endParaRPr lang="en-US"/>
          </a:p>
        </p:txBody>
      </p:sp>
      <p:sp>
        <p:nvSpPr>
          <p:cNvPr id="62" name="Card6Num"/>
          <p:cNvSpPr/>
          <p:nvPr/>
        </p:nvSpPr>
        <p:spPr>
          <a:xfrm>
            <a:off x="6309360" y="2934360"/>
            <a:ext cx="900000" cy="420624"/>
          </a:xfrm>
          <a:prstGeom prst="rect">
            <a:avLst/>
          </a:prstGeom>
          <a:noFill/>
          <a:ln/>
        </p:spPr>
        <p:txBody>
          <a:bodyPr wrap="none" rtlCol="0" anchor="ctr"/>
          <a:lstStyle/>
          <a:p>
            <a:pPr marL="0" indent="0">
              <a:buNone/>
            </a:pPr>
            <a:r>
              <a:rPr lang="en-US" sz="2200" b="1" dirty="0">
                <a:solidFill>
                  <a:srgbClr val="2563EB"/>
                </a:solidFill>
                <a:latin typeface="Calibri" pitchFamily="34" charset="0"/>
              </a:rPr>
              <a:t>ME</a:t>
            </a:r>
          </a:p>
        </p:txBody>
      </p:sp>
      <p:sp>
        <p:nvSpPr>
          <p:cNvPr id="63" name="Card6Title"/>
          <p:cNvSpPr/>
          <p:nvPr/>
        </p:nvSpPr>
        <p:spPr>
          <a:xfrm>
            <a:off x="6309360" y="3306384"/>
            <a:ext cx="2578608" cy="384048"/>
          </a:xfrm>
          <a:prstGeom prst="rect">
            <a:avLst/>
          </a:prstGeom>
          <a:noFill/>
          <a:ln/>
        </p:spPr>
        <p:txBody>
          <a:bodyPr wrap="square" rtlCol="0" anchor="ctr"/>
          <a:lstStyle/>
          <a:p>
            <a:pPr marL="0" indent="0">
              <a:buNone/>
            </a:pPr>
            <a:r>
              <a:rPr lang="en-US" sz="1050" b="1" dirty="0">
                <a:solidFill>
                  <a:srgbClr val="111827"/>
                </a:solidFill>
                <a:latin typeface="Calibri" pitchFamily="34" charset="0"/>
              </a:rPr>
              <a:t>ME &amp; Africa — National Switches</a:t>
            </a:r>
          </a:p>
        </p:txBody>
      </p:sp>
      <p:sp>
        <p:nvSpPr>
          <p:cNvPr id="64" name="Card6Body"/>
          <p:cNvSpPr/>
          <p:nvPr/>
        </p:nvSpPr>
        <p:spPr>
          <a:xfrm>
            <a:off x="6309360" y="3690432"/>
            <a:ext cx="2578608" cy="985680"/>
          </a:xfrm>
          <a:prstGeom prst="rect">
            <a:avLst/>
          </a:prstGeom>
          <a:noFill/>
          <a:ln/>
        </p:spPr>
        <p:txBody>
          <a:bodyPr wrap="square" rtlCol="0" anchor="t"/>
          <a:lstStyle/>
          <a:p>
            <a:pPr marL="0" indent="0">
              <a:buNone/>
            </a:pPr>
            <a:r>
              <a:rPr lang="en-US" sz="850" dirty="0">
                <a:solidFill>
                  <a:srgbClr val="374151"/>
                </a:solidFill>
              </a:rPr>
              <a:t>mada, KNET, NIBSS-class switches and new instant-payment schemes. PruTan validates switch certification.</a:t>
            </a:r>
          </a:p>
        </p:txBody>
      </p:sp>
      <p:sp>
        <p:nvSpPr>
          <p:cNvPr id="70" name="FooterBg"/>
          <p:cNvSpPr/>
          <p:nvPr/>
        </p:nvSpPr>
        <p:spPr>
          <a:xfrm>
            <a:off x="0" y="4777200"/>
            <a:ext cx="9144000" cy="366300"/>
          </a:xfrm>
          <a:prstGeom prst="rect">
            <a:avLst/>
          </a:prstGeom>
          <a:solidFill>
            <a:srgbClr val="F9FAFB"/>
          </a:solidFill>
          <a:ln w="12700">
            <a:solidFill>
              <a:srgbClr val="E5E7EB"/>
            </a:solidFill>
            <a:prstDash val="solid"/>
          </a:ln>
        </p:spPr>
        <p:txBody>
          <a:bodyPr/>
          <a:lstStyle/>
          <a:p>
            <a:endParaRPr lang="en-US"/>
          </a:p>
        </p:txBody>
      </p:sp>
      <p:sp>
        <p:nvSpPr>
          <p:cNvPr id="71" name="FooterAccent"/>
          <p:cNvSpPr/>
          <p:nvPr/>
        </p:nvSpPr>
        <p:spPr>
          <a:xfrm>
            <a:off x="0" y="4777200"/>
            <a:ext cx="164592" cy="366300"/>
          </a:xfrm>
          <a:prstGeom prst="rect">
            <a:avLst/>
          </a:prstGeom>
          <a:solidFill>
            <a:srgbClr val="2563EB"/>
          </a:solidFill>
          <a:ln w="12700">
            <a:solidFill>
              <a:srgbClr val="2563EB"/>
            </a:solidFill>
            <a:prstDash val="solid"/>
          </a:ln>
        </p:spPr>
        <p:txBody>
          <a:bodyPr/>
          <a:lstStyle/>
          <a:p>
            <a:endParaRPr lang="en-US"/>
          </a:p>
        </p:txBody>
      </p:sp>
      <p:sp>
        <p:nvSpPr>
          <p:cNvPr id="72" name="FooterText"/>
          <p:cNvSpPr/>
          <p:nvPr/>
        </p:nvSpPr>
        <p:spPr>
          <a:xfrm>
            <a:off x="329184" y="4777200"/>
            <a:ext cx="8595360" cy="366300"/>
          </a:xfrm>
          <a:prstGeom prst="rect">
            <a:avLst/>
          </a:prstGeom>
          <a:noFill/>
          <a:ln/>
        </p:spPr>
        <p:txBody>
          <a:bodyPr wrap="square" lIns="0" tIns="0" rIns="0" bIns="0" rtlCol="0" anchor="ctr"/>
          <a:lstStyle/>
          <a:p>
            <a:pPr marL="0" indent="0">
              <a:buNone/>
            </a:pPr>
            <a:r>
              <a:rPr lang="en-US" sz="750" dirty="0">
                <a:solidFill>
                  <a:srgbClr val="6B7280"/>
                </a:solidFill>
              </a:rPr>
              <a:t>One platform, every rail and standard.  ·  prutan.com  ·  IntelloCore Pte Ltd</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name="Slide 12">
    <p:bg>
      <p:bgPr>
        <a:solidFill>
          <a:srgbClr val="F9FAFB"/>
        </a:solidFill>
        <a:effectLst/>
      </p:bgPr>
    </p:bg>
    <p:spTree>
      <p:nvGrpSpPr>
        <p:cNvPr id="1" name=""/>
        <p:cNvGrpSpPr/>
        <p:nvPr/>
      </p:nvGrpSpPr>
      <p:grpSpPr>
        <a:xfrm>
          <a:off x="0" y="0"/>
          <a:ext cx="0" cy="0"/>
          <a:chOff x="0" y="0"/>
          <a:chExt cx="0" cy="0"/>
        </a:xfrm>
      </p:grpSpPr>
      <p:sp>
        <p:nvSpPr>
          <p:cNvPr id="2" name="Shape 0"/>
          <p:cNvSpPr/>
          <p:nvPr/>
        </p:nvSpPr>
        <p:spPr>
          <a:xfrm>
            <a:off x="0" y="0"/>
            <a:ext cx="9144000" cy="5143500"/>
          </a:xfrm>
          <a:prstGeom prst="rect">
            <a:avLst/>
          </a:prstGeom>
          <a:solidFill>
            <a:srgbClr val="111827"/>
          </a:solidFill>
          <a:ln w="12700">
            <a:solidFill>
              <a:srgbClr val="111827"/>
            </a:solidFill>
            <a:prstDash val="solid"/>
          </a:ln>
        </p:spPr>
        <p:txBody>
          <a:bodyPr/>
          <a:lstStyle/>
          <a:p>
            <a:endParaRPr lang="en-US"/>
          </a:p>
        </p:txBody>
      </p:sp>
      <p:sp>
        <p:nvSpPr>
          <p:cNvPr id="3" name="Shape 1"/>
          <p:cNvSpPr/>
          <p:nvPr/>
        </p:nvSpPr>
        <p:spPr>
          <a:xfrm>
            <a:off x="0" y="0"/>
            <a:ext cx="164592" cy="5143500"/>
          </a:xfrm>
          <a:prstGeom prst="rect">
            <a:avLst/>
          </a:prstGeom>
          <a:solidFill>
            <a:srgbClr val="2563EB"/>
          </a:solidFill>
          <a:ln w="12700">
            <a:solidFill>
              <a:srgbClr val="2563EB"/>
            </a:solidFill>
            <a:prstDash val="solid"/>
          </a:ln>
        </p:spPr>
        <p:txBody>
          <a:bodyPr/>
          <a:lstStyle/>
          <a:p>
            <a:endParaRPr lang="en-US"/>
          </a:p>
        </p:txBody>
      </p:sp>
      <p:sp>
        <p:nvSpPr>
          <p:cNvPr id="4" name="Text 2"/>
          <p:cNvSpPr/>
          <p:nvPr/>
        </p:nvSpPr>
        <p:spPr>
          <a:xfrm>
            <a:off x="347472" y="274320"/>
            <a:ext cx="3200400" cy="310896"/>
          </a:xfrm>
          <a:prstGeom prst="rect">
            <a:avLst/>
          </a:prstGeom>
          <a:noFill/>
          <a:ln/>
        </p:spPr>
        <p:txBody>
          <a:bodyPr wrap="square" rtlCol="0" anchor="ctr"/>
          <a:lstStyle/>
          <a:p>
            <a:pPr marL="0" indent="0">
              <a:buNone/>
            </a:pPr>
            <a:r>
              <a:rPr lang="en-US" sz="1100" kern="0" spc="600" dirty="0">
                <a:solidFill>
                  <a:srgbClr val="9CA3AF"/>
                </a:solidFill>
              </a:rPr>
              <a:t>intellocore</a:t>
            </a:r>
            <a:endParaRPr lang="en-US" sz="1100" dirty="0"/>
          </a:p>
        </p:txBody>
      </p:sp>
      <p:sp>
        <p:nvSpPr>
          <p:cNvPr id="5" name="Text 3"/>
          <p:cNvSpPr/>
          <p:nvPr/>
        </p:nvSpPr>
        <p:spPr>
          <a:xfrm>
            <a:off x="347472" y="713232"/>
            <a:ext cx="4846320" cy="1325880"/>
          </a:xfrm>
          <a:prstGeom prst="rect">
            <a:avLst/>
          </a:prstGeom>
          <a:noFill/>
          <a:ln/>
        </p:spPr>
        <p:txBody>
          <a:bodyPr wrap="square" rtlCol="0" anchor="ctr"/>
          <a:lstStyle/>
          <a:p>
            <a:pPr marL="0" indent="0">
              <a:buNone/>
            </a:pPr>
            <a:r>
              <a:rPr lang="en-US" sz="3800" b="1" dirty="0">
                <a:solidFill>
                  <a:srgbClr val="FFFFFF"/>
                </a:solidFill>
                <a:latin typeface="Calibri" pitchFamily="34" charset="0"/>
                <a:ea typeface="Calibri" pitchFamily="34" charset="-122"/>
                <a:cs typeface="Calibri" pitchFamily="34" charset="-120"/>
              </a:rPr>
              <a:t>There is no reason</a:t>
            </a:r>
            <a:endParaRPr lang="en-US" sz="3800" dirty="0"/>
          </a:p>
          <a:p>
            <a:pPr marL="0" indent="0">
              <a:buNone/>
            </a:pPr>
            <a:r>
              <a:rPr lang="en-US" sz="3800" b="1" dirty="0">
                <a:solidFill>
                  <a:srgbClr val="FFFFFF"/>
                </a:solidFill>
                <a:latin typeface="Calibri" pitchFamily="34" charset="0"/>
                <a:ea typeface="Calibri" pitchFamily="34" charset="-122"/>
                <a:cs typeface="Calibri" pitchFamily="34" charset="-120"/>
              </a:rPr>
              <a:t>not to know.</a:t>
            </a:r>
            <a:endParaRPr lang="en-US" sz="3800" dirty="0"/>
          </a:p>
        </p:txBody>
      </p:sp>
      <p:sp>
        <p:nvSpPr>
          <p:cNvPr id="6" name="Text 4"/>
          <p:cNvSpPr/>
          <p:nvPr/>
        </p:nvSpPr>
        <p:spPr>
          <a:xfrm>
            <a:off x="347472" y="2157984"/>
            <a:ext cx="4846320" cy="1389888"/>
          </a:xfrm>
          <a:prstGeom prst="rect">
            <a:avLst/>
          </a:prstGeom>
          <a:noFill/>
          <a:ln/>
        </p:spPr>
        <p:txBody>
          <a:bodyPr wrap="square" rtlCol="0" anchor="ctr"/>
          <a:lstStyle/>
          <a:p>
            <a:pPr marL="342900" indent="-342900">
              <a:buSzPct val="100000"/>
              <a:buChar char="•"/>
            </a:pPr>
            <a:r>
              <a:rPr lang="en-US" sz="1100" dirty="0">
                <a:solidFill>
                  <a:srgbClr val="9CA3AF"/>
                </a:solidFill>
              </a:rPr>
              <a:t>The diagnostic does not require production access.</a:t>
            </a:r>
            <a:endParaRPr lang="en-US" sz="1100" dirty="0"/>
          </a:p>
          <a:p>
            <a:pPr marL="342900" indent="-342900">
              <a:buSzPct val="100000"/>
              <a:buChar char="•"/>
            </a:pPr>
            <a:r>
              <a:rPr lang="en-US" sz="1100" dirty="0">
                <a:solidFill>
                  <a:srgbClr val="9CA3AF"/>
                </a:solidFill>
              </a:rPr>
              <a:t>The diagnostic does not require a platform commitment.</a:t>
            </a:r>
            <a:endParaRPr lang="en-US" sz="1100" dirty="0"/>
          </a:p>
          <a:p>
            <a:pPr marL="342900" indent="-342900">
              <a:buSzPct val="100000"/>
              <a:buChar char="•"/>
            </a:pPr>
            <a:r>
              <a:rPr lang="en-US" sz="1100" dirty="0">
                <a:solidFill>
                  <a:srgbClr val="9CA3AF"/>
                </a:solidFill>
              </a:rPr>
              <a:t>The findings belong to you regardless of what you decide next.</a:t>
            </a:r>
            <a:endParaRPr lang="en-US" sz="1100" dirty="0"/>
          </a:p>
          <a:p>
            <a:pPr marL="342900" indent="-342900">
              <a:buSzPct val="100000"/>
              <a:buChar char="•"/>
            </a:pPr>
            <a:r>
              <a:rPr lang="en-US" sz="1100" dirty="0">
                <a:solidFill>
                  <a:srgbClr val="9CA3AF"/>
                </a:solidFill>
              </a:rPr>
              <a:t>And it costs less than a single 4-hour payment outage.</a:t>
            </a:r>
            <a:endParaRPr lang="en-US" sz="1100" dirty="0"/>
          </a:p>
        </p:txBody>
      </p:sp>
      <p:sp>
        <p:nvSpPr>
          <p:cNvPr id="7" name="Text 5"/>
          <p:cNvSpPr/>
          <p:nvPr/>
        </p:nvSpPr>
        <p:spPr>
          <a:xfrm>
            <a:off x="347472" y="3639312"/>
            <a:ext cx="4846320" cy="475488"/>
          </a:xfrm>
          <a:prstGeom prst="rect">
            <a:avLst/>
          </a:prstGeom>
          <a:noFill/>
          <a:ln/>
        </p:spPr>
        <p:txBody>
          <a:bodyPr wrap="square" rtlCol="0" anchor="ctr"/>
          <a:lstStyle/>
          <a:p>
            <a:pPr marL="0" indent="0">
              <a:buNone/>
            </a:pPr>
            <a:r>
              <a:rPr lang="en-US" sz="1000" i="1" dirty="0">
                <a:solidFill>
                  <a:srgbClr val="6B7280"/>
                </a:solidFill>
              </a:rPr>
              <a:t>The only question is whether you can afford not to know what is currently unvalidated in your payment environment.</a:t>
            </a:r>
            <a:endParaRPr lang="en-US" sz="1000" dirty="0"/>
          </a:p>
        </p:txBody>
      </p:sp>
      <p:sp>
        <p:nvSpPr>
          <p:cNvPr id="8" name="Shape 6"/>
          <p:cNvSpPr/>
          <p:nvPr/>
        </p:nvSpPr>
        <p:spPr>
          <a:xfrm>
            <a:off x="5577840" y="365760"/>
            <a:ext cx="3337560" cy="1389888"/>
          </a:xfrm>
          <a:prstGeom prst="rect">
            <a:avLst/>
          </a:prstGeom>
          <a:solidFill>
            <a:srgbClr val="2563EB"/>
          </a:solidFill>
          <a:ln w="12700">
            <a:solidFill>
              <a:srgbClr val="2563EB"/>
            </a:solidFill>
            <a:prstDash val="solid"/>
          </a:ln>
          <a:effectLst>
            <a:outerShdw blurRad="101600" dist="25400" dir="8100000" algn="bl" rotWithShape="0">
              <a:srgbClr val="111827">
                <a:alpha val="10000"/>
              </a:srgbClr>
            </a:outerShdw>
          </a:effectLst>
        </p:spPr>
        <p:txBody>
          <a:bodyPr/>
          <a:lstStyle/>
          <a:p>
            <a:endParaRPr lang="en-US"/>
          </a:p>
        </p:txBody>
      </p:sp>
      <p:sp>
        <p:nvSpPr>
          <p:cNvPr id="9" name="Text 7"/>
          <p:cNvSpPr/>
          <p:nvPr/>
        </p:nvSpPr>
        <p:spPr>
          <a:xfrm>
            <a:off x="5577840" y="457200"/>
            <a:ext cx="3337560" cy="438912"/>
          </a:xfrm>
          <a:prstGeom prst="rect">
            <a:avLst/>
          </a:prstGeom>
          <a:noFill/>
          <a:ln/>
        </p:spPr>
        <p:txBody>
          <a:bodyPr wrap="square" rtlCol="0" anchor="ctr"/>
          <a:lstStyle/>
          <a:p>
            <a:pPr marL="0" indent="0" algn="ctr">
              <a:buNone/>
            </a:pPr>
            <a:r>
              <a:rPr lang="en-US" sz="1400" b="1" dirty="0">
                <a:solidFill>
                  <a:srgbClr val="FFFFFF"/>
                </a:solidFill>
                <a:latin typeface="Calibri" pitchFamily="34" charset="0"/>
                <a:ea typeface="Calibri" pitchFamily="34" charset="-122"/>
                <a:cs typeface="Calibri" pitchFamily="34" charset="-120"/>
              </a:rPr>
              <a:t>Request the Paid Diagnostic</a:t>
            </a:r>
            <a:endParaRPr lang="en-US" sz="1400" dirty="0"/>
          </a:p>
        </p:txBody>
      </p:sp>
      <p:sp>
        <p:nvSpPr>
          <p:cNvPr id="10" name="Shape 8"/>
          <p:cNvSpPr/>
          <p:nvPr/>
        </p:nvSpPr>
        <p:spPr>
          <a:xfrm>
            <a:off x="5577840" y="914400"/>
            <a:ext cx="3337560" cy="36576"/>
          </a:xfrm>
          <a:prstGeom prst="rect">
            <a:avLst/>
          </a:prstGeom>
          <a:solidFill>
            <a:srgbClr val="1D4ED8"/>
          </a:solidFill>
          <a:ln w="12700">
            <a:solidFill>
              <a:srgbClr val="1D4ED8"/>
            </a:solidFill>
            <a:prstDash val="solid"/>
          </a:ln>
        </p:spPr>
        <p:txBody>
          <a:bodyPr/>
          <a:lstStyle/>
          <a:p>
            <a:endParaRPr lang="en-US"/>
          </a:p>
        </p:txBody>
      </p:sp>
      <p:sp>
        <p:nvSpPr>
          <p:cNvPr id="11" name="Text 9"/>
          <p:cNvSpPr/>
          <p:nvPr/>
        </p:nvSpPr>
        <p:spPr>
          <a:xfrm>
            <a:off x="5577840" y="969264"/>
            <a:ext cx="3337560" cy="256032"/>
          </a:xfrm>
          <a:prstGeom prst="rect">
            <a:avLst/>
          </a:prstGeom>
          <a:noFill/>
          <a:ln/>
        </p:spPr>
        <p:txBody>
          <a:bodyPr wrap="square" rtlCol="0" anchor="ctr"/>
          <a:lstStyle/>
          <a:p>
            <a:pPr marL="0" indent="0" algn="ctr">
              <a:buNone/>
            </a:pPr>
            <a:r>
              <a:rPr lang="en-US" sz="1000" dirty="0">
                <a:solidFill>
                  <a:srgbClr val="FFFFFF"/>
                </a:solidFill>
              </a:rPr>
              <a:t>info@intellocore.com</a:t>
            </a:r>
            <a:endParaRPr lang="en-US" sz="1000" dirty="0"/>
          </a:p>
        </p:txBody>
      </p:sp>
      <p:sp>
        <p:nvSpPr>
          <p:cNvPr id="12" name="Text 10"/>
          <p:cNvSpPr/>
          <p:nvPr/>
        </p:nvSpPr>
        <p:spPr>
          <a:xfrm>
            <a:off x="5577840" y="1261872"/>
            <a:ext cx="3337560" cy="256032"/>
          </a:xfrm>
          <a:prstGeom prst="rect">
            <a:avLst/>
          </a:prstGeom>
          <a:noFill/>
          <a:ln/>
        </p:spPr>
        <p:txBody>
          <a:bodyPr wrap="square" rtlCol="0" anchor="ctr"/>
          <a:lstStyle/>
          <a:p>
            <a:pPr marL="0" indent="0" algn="ctr">
              <a:buNone/>
            </a:pPr>
            <a:r>
              <a:rPr lang="en-US" sz="1000" dirty="0">
                <a:solidFill>
                  <a:srgbClr val="FFFFFF"/>
                </a:solidFill>
              </a:rPr>
              <a:t>prutan.com/enterprise</a:t>
            </a:r>
            <a:endParaRPr lang="en-US" sz="1000" dirty="0"/>
          </a:p>
        </p:txBody>
      </p:sp>
      <p:sp>
        <p:nvSpPr>
          <p:cNvPr id="13" name="Shape 11"/>
          <p:cNvSpPr/>
          <p:nvPr/>
        </p:nvSpPr>
        <p:spPr>
          <a:xfrm>
            <a:off x="5577840" y="1901952"/>
            <a:ext cx="3337560" cy="1828800"/>
          </a:xfrm>
          <a:prstGeom prst="rect">
            <a:avLst/>
          </a:prstGeom>
          <a:solidFill>
            <a:srgbClr val="1F2937"/>
          </a:solidFill>
          <a:ln w="12700">
            <a:solidFill>
              <a:srgbClr val="9CA3AF"/>
            </a:solidFill>
            <a:prstDash val="solid"/>
          </a:ln>
        </p:spPr>
        <p:txBody>
          <a:bodyPr/>
          <a:lstStyle/>
          <a:p>
            <a:endParaRPr lang="en-IN" dirty="0"/>
          </a:p>
        </p:txBody>
      </p:sp>
      <p:sp>
        <p:nvSpPr>
          <p:cNvPr id="14" name="Text 12"/>
          <p:cNvSpPr/>
          <p:nvPr/>
        </p:nvSpPr>
        <p:spPr>
          <a:xfrm>
            <a:off x="5577840" y="1955000"/>
            <a:ext cx="3337560" cy="460000"/>
          </a:xfrm>
          <a:prstGeom prst="rect">
            <a:avLst/>
          </a:prstGeom>
          <a:noFill/>
          <a:ln/>
        </p:spPr>
        <p:txBody>
          <a:bodyPr wrap="square" rtlCol="0" anchor="ctr"/>
          <a:lstStyle/>
          <a:p>
            <a:pPr marL="0" indent="0" algn="ctr">
              <a:buNone/>
            </a:pPr>
            <a:r>
              <a:rPr lang="en-US" sz="1300" b="1" i="1">
                <a:solidFill>
                  <a:srgbClr val="DBEAFE"/>
                </a:solidFill>
                <a:latin typeface="Calibri" pitchFamily="34" charset="0"/>
                <a:ea typeface="Calibri" pitchFamily="34" charset="-122"/>
                <a:cs typeface="Calibri" pitchFamily="34" charset="-120"/>
              </a:rPr>
              <a:t>From Uncertainty to Reliability.</a:t>
            </a:r>
          </a:p>
          <a:p>
            <a:pPr marL="0" indent="0" algn="ctr">
              <a:buNone/>
            </a:pPr>
            <a:r>
              <a:rPr lang="en-US" sz="1300" b="1" i="1" dirty="0">
                <a:solidFill>
                  <a:srgbClr val="DBEAFE"/>
                </a:solidFill>
                <a:latin typeface="Calibri" pitchFamily="34" charset="0"/>
                <a:ea typeface="Calibri" pitchFamily="34" charset="-122"/>
                <a:cs typeface="Calibri" pitchFamily="34" charset="-120"/>
              </a:rPr>
              <a:t>From Doubt to Trust.</a:t>
            </a:r>
            <a:endParaRPr lang="en-US" sz="1300" dirty="0"/>
          </a:p>
        </p:txBody>
      </p:sp>
      <p:sp>
        <p:nvSpPr>
          <p:cNvPr id="15" name="Text 13"/>
          <p:cNvSpPr/>
          <p:nvPr/>
        </p:nvSpPr>
        <p:spPr>
          <a:xfrm>
            <a:off x="5724144" y="2450592"/>
            <a:ext cx="3044952" cy="1207008"/>
          </a:xfrm>
          <a:prstGeom prst="rect">
            <a:avLst/>
          </a:prstGeom>
          <a:noFill/>
          <a:ln/>
        </p:spPr>
        <p:txBody>
          <a:bodyPr wrap="square" rtlCol="0" anchor="ctr"/>
          <a:lstStyle/>
          <a:p>
            <a:pPr marL="0" indent="0">
              <a:buNone/>
            </a:pPr>
            <a:r>
              <a:rPr lang="en-US" sz="950" dirty="0">
                <a:solidFill>
                  <a:srgbClr val="9CA3AF"/>
                </a:solidFill>
              </a:rPr>
              <a:t>The Coverage Scan is free. In 30 minutes we run PruTan live on your sandbox and show you your payment scenario coverage gaps — before you commit to anything.</a:t>
            </a:r>
            <a:endParaRPr lang="en-US" sz="950" dirty="0"/>
          </a:p>
        </p:txBody>
      </p:sp>
      <p:sp>
        <p:nvSpPr>
          <p:cNvPr id="16" name="Shape 14"/>
          <p:cNvSpPr/>
          <p:nvPr/>
        </p:nvSpPr>
        <p:spPr>
          <a:xfrm>
            <a:off x="0" y="4832604"/>
            <a:ext cx="9144000" cy="310896"/>
          </a:xfrm>
          <a:prstGeom prst="rect">
            <a:avLst/>
          </a:prstGeom>
          <a:solidFill>
            <a:srgbClr val="F9FAFB"/>
          </a:solidFill>
          <a:ln w="12700">
            <a:solidFill>
              <a:srgbClr val="E5E7EB"/>
            </a:solidFill>
            <a:prstDash val="solid"/>
          </a:ln>
        </p:spPr>
        <p:txBody>
          <a:bodyPr/>
          <a:lstStyle/>
          <a:p>
            <a:endParaRPr lang="en-US"/>
          </a:p>
        </p:txBody>
      </p:sp>
      <p:sp>
        <p:nvSpPr>
          <p:cNvPr id="17" name="Shape 15"/>
          <p:cNvSpPr/>
          <p:nvPr/>
        </p:nvSpPr>
        <p:spPr>
          <a:xfrm>
            <a:off x="0" y="4832604"/>
            <a:ext cx="164592" cy="310896"/>
          </a:xfrm>
          <a:prstGeom prst="rect">
            <a:avLst/>
          </a:prstGeom>
          <a:solidFill>
            <a:srgbClr val="2563EB"/>
          </a:solidFill>
          <a:ln w="12700">
            <a:solidFill>
              <a:srgbClr val="2563EB"/>
            </a:solidFill>
            <a:prstDash val="solid"/>
          </a:ln>
        </p:spPr>
        <p:txBody>
          <a:bodyPr/>
          <a:lstStyle/>
          <a:p>
            <a:endParaRPr lang="en-US"/>
          </a:p>
        </p:txBody>
      </p:sp>
      <p:sp>
        <p:nvSpPr>
          <p:cNvPr id="18" name="Text 16"/>
          <p:cNvSpPr/>
          <p:nvPr/>
        </p:nvSpPr>
        <p:spPr>
          <a:xfrm>
            <a:off x="329184" y="4832604"/>
            <a:ext cx="8595360" cy="310896"/>
          </a:xfrm>
          <a:prstGeom prst="rect">
            <a:avLst/>
          </a:prstGeom>
          <a:noFill/>
          <a:ln/>
        </p:spPr>
        <p:txBody>
          <a:bodyPr wrap="square" lIns="0" tIns="0" rIns="0" bIns="0" rtlCol="0" anchor="ctr"/>
          <a:lstStyle/>
          <a:p>
            <a:pPr marL="0" indent="0">
              <a:buNone/>
            </a:pPr>
            <a:r>
              <a:rPr lang="en-US" sz="850" dirty="0">
                <a:solidFill>
                  <a:srgbClr val="6B7280"/>
                </a:solidFill>
              </a:rPr>
              <a:t>info@intellocore.com  ·  prutan.com/enterprise  ·  IntelloCore Pte Ltd, Singapore  ·  Strictly Confidential  ·  June 2026</a:t>
            </a:r>
            <a:endParaRPr lang="en-US" sz="850"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name="Slide 2">
    <p:bg>
      <p:bgPr>
        <a:solidFill>
          <a:srgbClr val="F9FAFB"/>
        </a:solidFill>
        <a:effectLst/>
      </p:bgPr>
    </p:bg>
    <p:spTree>
      <p:nvGrpSpPr>
        <p:cNvPr id="1" name=""/>
        <p:cNvGrpSpPr/>
        <p:nvPr/>
      </p:nvGrpSpPr>
      <p:grpSpPr>
        <a:xfrm>
          <a:off x="0" y="0"/>
          <a:ext cx="0" cy="0"/>
          <a:chOff x="0" y="0"/>
          <a:chExt cx="0" cy="0"/>
        </a:xfrm>
      </p:grpSpPr>
      <p:sp>
        <p:nvSpPr>
          <p:cNvPr id="2" name="Shape 0"/>
          <p:cNvSpPr/>
          <p:nvPr/>
        </p:nvSpPr>
        <p:spPr>
          <a:xfrm>
            <a:off x="0" y="0"/>
            <a:ext cx="9144000" cy="960120"/>
          </a:xfrm>
          <a:prstGeom prst="rect">
            <a:avLst/>
          </a:prstGeom>
          <a:solidFill>
            <a:srgbClr val="111827"/>
          </a:solidFill>
          <a:ln w="12700">
            <a:solidFill>
              <a:srgbClr val="111827"/>
            </a:solidFill>
            <a:prstDash val="solid"/>
          </a:ln>
        </p:spPr>
        <p:txBody>
          <a:bodyPr/>
          <a:lstStyle/>
          <a:p>
            <a:endParaRPr lang="en-US"/>
          </a:p>
        </p:txBody>
      </p:sp>
      <p:sp>
        <p:nvSpPr>
          <p:cNvPr id="3" name="Shape 1"/>
          <p:cNvSpPr/>
          <p:nvPr/>
        </p:nvSpPr>
        <p:spPr>
          <a:xfrm>
            <a:off x="0" y="0"/>
            <a:ext cx="164592" cy="960120"/>
          </a:xfrm>
          <a:prstGeom prst="rect">
            <a:avLst/>
          </a:prstGeom>
          <a:solidFill>
            <a:srgbClr val="2563EB"/>
          </a:solidFill>
          <a:ln w="12700">
            <a:solidFill>
              <a:srgbClr val="2563EB"/>
            </a:solidFill>
            <a:prstDash val="solid"/>
          </a:ln>
        </p:spPr>
        <p:txBody>
          <a:bodyPr/>
          <a:lstStyle/>
          <a:p>
            <a:endParaRPr lang="en-US"/>
          </a:p>
        </p:txBody>
      </p:sp>
      <p:sp>
        <p:nvSpPr>
          <p:cNvPr id="4" name="Text 2"/>
          <p:cNvSpPr/>
          <p:nvPr/>
        </p:nvSpPr>
        <p:spPr>
          <a:xfrm>
            <a:off x="420624" y="0"/>
            <a:ext cx="8339328" cy="640080"/>
          </a:xfrm>
          <a:prstGeom prst="rect">
            <a:avLst/>
          </a:prstGeom>
          <a:noFill/>
          <a:ln/>
        </p:spPr>
        <p:txBody>
          <a:bodyPr wrap="square" lIns="0" tIns="0" rIns="0" bIns="0" rtlCol="0" anchor="ctr"/>
          <a:lstStyle/>
          <a:p>
            <a:pPr marL="0" indent="0">
              <a:buNone/>
            </a:pPr>
            <a:r>
              <a:rPr lang="en-US" sz="1800" b="1" dirty="0">
                <a:solidFill>
                  <a:srgbClr val="FFFFFF"/>
                </a:solidFill>
                <a:latin typeface="Calibri" pitchFamily="34" charset="0"/>
                <a:ea typeface="Calibri" pitchFamily="34" charset="-122"/>
                <a:cs typeface="Calibri" pitchFamily="34" charset="-120"/>
              </a:rPr>
              <a:t>Three things are true about your payment system right now.</a:t>
            </a:r>
            <a:endParaRPr lang="en-US" sz="1800" dirty="0"/>
          </a:p>
        </p:txBody>
      </p:sp>
      <p:sp>
        <p:nvSpPr>
          <p:cNvPr id="5" name="Text 3"/>
          <p:cNvSpPr/>
          <p:nvPr/>
        </p:nvSpPr>
        <p:spPr>
          <a:xfrm>
            <a:off x="420624" y="640080"/>
            <a:ext cx="8339328" cy="310896"/>
          </a:xfrm>
          <a:prstGeom prst="rect">
            <a:avLst/>
          </a:prstGeom>
          <a:noFill/>
          <a:ln/>
        </p:spPr>
        <p:txBody>
          <a:bodyPr wrap="square" rtlCol="0" anchor="ctr"/>
          <a:lstStyle/>
          <a:p>
            <a:pPr marL="0" indent="0">
              <a:buNone/>
            </a:pPr>
            <a:r>
              <a:rPr lang="en-US" sz="950" dirty="0">
                <a:solidFill>
                  <a:srgbClr val="9CA3AF"/>
                </a:solidFill>
              </a:rPr>
              <a:t>Most organisations accept these as facts of life. They are actually choices — and expensive ones.</a:t>
            </a:r>
            <a:endParaRPr lang="en-US" sz="950" dirty="0"/>
          </a:p>
        </p:txBody>
      </p:sp>
      <p:sp>
        <p:nvSpPr>
          <p:cNvPr id="6" name="Shape 4"/>
          <p:cNvSpPr/>
          <p:nvPr/>
        </p:nvSpPr>
        <p:spPr>
          <a:xfrm>
            <a:off x="201168" y="1042416"/>
            <a:ext cx="2852928" cy="3730752"/>
          </a:xfrm>
          <a:prstGeom prst="rect">
            <a:avLst/>
          </a:prstGeom>
          <a:solidFill>
            <a:srgbClr val="FFFFFF"/>
          </a:solidFill>
          <a:ln w="12700">
            <a:solidFill>
              <a:srgbClr val="E5E7EB"/>
            </a:solidFill>
            <a:prstDash val="solid"/>
          </a:ln>
          <a:effectLst>
            <a:outerShdw blurRad="101600" dist="25400" dir="8100000" algn="bl" rotWithShape="0">
              <a:srgbClr val="111827">
                <a:alpha val="10000"/>
              </a:srgbClr>
            </a:outerShdw>
          </a:effectLst>
        </p:spPr>
        <p:txBody>
          <a:bodyPr/>
          <a:lstStyle/>
          <a:p>
            <a:endParaRPr lang="en-US"/>
          </a:p>
        </p:txBody>
      </p:sp>
      <p:sp>
        <p:nvSpPr>
          <p:cNvPr id="7" name="Shape 5"/>
          <p:cNvSpPr/>
          <p:nvPr/>
        </p:nvSpPr>
        <p:spPr>
          <a:xfrm>
            <a:off x="201168" y="1042416"/>
            <a:ext cx="2852928" cy="45720"/>
          </a:xfrm>
          <a:prstGeom prst="rect">
            <a:avLst/>
          </a:prstGeom>
          <a:solidFill>
            <a:srgbClr val="2563EB"/>
          </a:solidFill>
          <a:ln w="12700">
            <a:solidFill>
              <a:srgbClr val="2563EB"/>
            </a:solidFill>
            <a:prstDash val="solid"/>
          </a:ln>
        </p:spPr>
        <p:txBody>
          <a:bodyPr/>
          <a:lstStyle/>
          <a:p>
            <a:endParaRPr lang="en-US"/>
          </a:p>
        </p:txBody>
      </p:sp>
      <p:sp>
        <p:nvSpPr>
          <p:cNvPr id="8" name="Text 6"/>
          <p:cNvSpPr/>
          <p:nvPr/>
        </p:nvSpPr>
        <p:spPr>
          <a:xfrm>
            <a:off x="347472" y="1115568"/>
            <a:ext cx="640080" cy="530352"/>
          </a:xfrm>
          <a:prstGeom prst="rect">
            <a:avLst/>
          </a:prstGeom>
          <a:noFill/>
          <a:ln/>
        </p:spPr>
        <p:txBody>
          <a:bodyPr wrap="square" rtlCol="0" anchor="ctr"/>
          <a:lstStyle/>
          <a:p>
            <a:pPr marL="0" indent="0">
              <a:buNone/>
            </a:pPr>
            <a:r>
              <a:rPr lang="en-US" sz="3200" b="1" dirty="0">
                <a:solidFill>
                  <a:srgbClr val="2563EB"/>
                </a:solidFill>
                <a:latin typeface="Calibri" pitchFamily="34" charset="0"/>
                <a:ea typeface="Calibri" pitchFamily="34" charset="-122"/>
                <a:cs typeface="Calibri" pitchFamily="34" charset="-120"/>
              </a:rPr>
              <a:t>01</a:t>
            </a:r>
            <a:endParaRPr lang="en-US" sz="3200" dirty="0"/>
          </a:p>
        </p:txBody>
      </p:sp>
      <p:sp>
        <p:nvSpPr>
          <p:cNvPr id="9" name="Text 7"/>
          <p:cNvSpPr/>
          <p:nvPr/>
        </p:nvSpPr>
        <p:spPr>
          <a:xfrm>
            <a:off x="347472" y="1664208"/>
            <a:ext cx="2578608" cy="512064"/>
          </a:xfrm>
          <a:prstGeom prst="rect">
            <a:avLst/>
          </a:prstGeom>
          <a:noFill/>
          <a:ln/>
        </p:spPr>
        <p:txBody>
          <a:bodyPr wrap="square" rtlCol="0" anchor="ctr"/>
          <a:lstStyle/>
          <a:p>
            <a:pPr marL="0" indent="0">
              <a:buNone/>
            </a:pPr>
            <a:r>
              <a:rPr lang="en-US" sz="1150" b="1" dirty="0">
                <a:solidFill>
                  <a:srgbClr val="111827"/>
                </a:solidFill>
                <a:latin typeface="Calibri" pitchFamily="34" charset="0"/>
                <a:ea typeface="Calibri" pitchFamily="34" charset="-122"/>
                <a:cs typeface="Calibri" pitchFamily="34" charset="-120"/>
              </a:rPr>
              <a:t>You only validate what you think to validate</a:t>
            </a:r>
            <a:endParaRPr lang="en-US" sz="1150" dirty="0"/>
          </a:p>
        </p:txBody>
      </p:sp>
      <p:sp>
        <p:nvSpPr>
          <p:cNvPr id="10" name="Text 8"/>
          <p:cNvSpPr/>
          <p:nvPr/>
        </p:nvSpPr>
        <p:spPr>
          <a:xfrm>
            <a:off x="347472" y="2212848"/>
            <a:ext cx="2578608" cy="2395728"/>
          </a:xfrm>
          <a:prstGeom prst="rect">
            <a:avLst/>
          </a:prstGeom>
          <a:noFill/>
          <a:ln/>
        </p:spPr>
        <p:txBody>
          <a:bodyPr wrap="square" rtlCol="0" anchor="ctr"/>
          <a:lstStyle/>
          <a:p>
            <a:pPr marL="0" indent="0">
              <a:buNone/>
            </a:pPr>
            <a:r>
              <a:rPr lang="en-US" sz="950" dirty="0">
                <a:solidFill>
                  <a:srgbClr val="374151"/>
                </a:solidFill>
              </a:rPr>
              <a:t>Your QA suite covers the flows you have written scenarios for. Payment failures are overwhelmingly caused by flows nobody validated — protocol edge cases, BAU change interactions, retry storms, idempotency gaps. Generic tools cannot surface what they are not designed to see.</a:t>
            </a:r>
            <a:endParaRPr lang="en-US" sz="950" dirty="0"/>
          </a:p>
        </p:txBody>
      </p:sp>
      <p:sp>
        <p:nvSpPr>
          <p:cNvPr id="11" name="Shape 9"/>
          <p:cNvSpPr/>
          <p:nvPr/>
        </p:nvSpPr>
        <p:spPr>
          <a:xfrm>
            <a:off x="3182112" y="1042416"/>
            <a:ext cx="2852928" cy="3730752"/>
          </a:xfrm>
          <a:prstGeom prst="rect">
            <a:avLst/>
          </a:prstGeom>
          <a:solidFill>
            <a:srgbClr val="FFFFFF"/>
          </a:solidFill>
          <a:ln w="12700">
            <a:solidFill>
              <a:srgbClr val="E5E7EB"/>
            </a:solidFill>
            <a:prstDash val="solid"/>
          </a:ln>
          <a:effectLst>
            <a:outerShdw blurRad="101600" dist="25400" dir="8100000" algn="bl" rotWithShape="0">
              <a:srgbClr val="111827">
                <a:alpha val="10000"/>
              </a:srgbClr>
            </a:outerShdw>
          </a:effectLst>
        </p:spPr>
        <p:txBody>
          <a:bodyPr/>
          <a:lstStyle/>
          <a:p>
            <a:endParaRPr lang="en-US"/>
          </a:p>
        </p:txBody>
      </p:sp>
      <p:sp>
        <p:nvSpPr>
          <p:cNvPr id="12" name="Shape 10"/>
          <p:cNvSpPr/>
          <p:nvPr/>
        </p:nvSpPr>
        <p:spPr>
          <a:xfrm>
            <a:off x="3182112" y="1042416"/>
            <a:ext cx="2852928" cy="45720"/>
          </a:xfrm>
          <a:prstGeom prst="rect">
            <a:avLst/>
          </a:prstGeom>
          <a:solidFill>
            <a:srgbClr val="2563EB"/>
          </a:solidFill>
          <a:ln w="12700">
            <a:solidFill>
              <a:srgbClr val="2563EB"/>
            </a:solidFill>
            <a:prstDash val="solid"/>
          </a:ln>
        </p:spPr>
        <p:txBody>
          <a:bodyPr/>
          <a:lstStyle/>
          <a:p>
            <a:endParaRPr lang="en-US"/>
          </a:p>
        </p:txBody>
      </p:sp>
      <p:sp>
        <p:nvSpPr>
          <p:cNvPr id="13" name="Text 11"/>
          <p:cNvSpPr/>
          <p:nvPr/>
        </p:nvSpPr>
        <p:spPr>
          <a:xfrm>
            <a:off x="3328416" y="1115568"/>
            <a:ext cx="640080" cy="530352"/>
          </a:xfrm>
          <a:prstGeom prst="rect">
            <a:avLst/>
          </a:prstGeom>
          <a:noFill/>
          <a:ln/>
        </p:spPr>
        <p:txBody>
          <a:bodyPr wrap="square" rtlCol="0" anchor="ctr"/>
          <a:lstStyle/>
          <a:p>
            <a:pPr marL="0" indent="0">
              <a:buNone/>
            </a:pPr>
            <a:r>
              <a:rPr lang="en-US" sz="3200" b="1" dirty="0">
                <a:solidFill>
                  <a:srgbClr val="2563EB"/>
                </a:solidFill>
                <a:latin typeface="Calibri" pitchFamily="34" charset="0"/>
                <a:ea typeface="Calibri" pitchFamily="34" charset="-122"/>
                <a:cs typeface="Calibri" pitchFamily="34" charset="-120"/>
              </a:rPr>
              <a:t>02</a:t>
            </a:r>
            <a:endParaRPr lang="en-US" sz="3200" dirty="0"/>
          </a:p>
        </p:txBody>
      </p:sp>
      <p:sp>
        <p:nvSpPr>
          <p:cNvPr id="14" name="Text 12"/>
          <p:cNvSpPr/>
          <p:nvPr/>
        </p:nvSpPr>
        <p:spPr>
          <a:xfrm>
            <a:off x="3328416" y="1664208"/>
            <a:ext cx="2578608" cy="512064"/>
          </a:xfrm>
          <a:prstGeom prst="rect">
            <a:avLst/>
          </a:prstGeom>
          <a:noFill/>
          <a:ln/>
        </p:spPr>
        <p:txBody>
          <a:bodyPr wrap="square" rtlCol="0" anchor="ctr"/>
          <a:lstStyle/>
          <a:p>
            <a:pPr marL="0" indent="0">
              <a:buNone/>
            </a:pPr>
            <a:r>
              <a:rPr lang="en-US" sz="1150" b="1" dirty="0">
                <a:solidFill>
                  <a:srgbClr val="111827"/>
                </a:solidFill>
                <a:latin typeface="Calibri" pitchFamily="34" charset="0"/>
                <a:ea typeface="Calibri" pitchFamily="34" charset="-122"/>
                <a:cs typeface="Calibri" pitchFamily="34" charset="-120"/>
              </a:rPr>
              <a:t>The first signal is almost always a customer complaint</a:t>
            </a:r>
            <a:endParaRPr lang="en-US" sz="1150" dirty="0"/>
          </a:p>
        </p:txBody>
      </p:sp>
      <p:sp>
        <p:nvSpPr>
          <p:cNvPr id="15" name="Text 13"/>
          <p:cNvSpPr/>
          <p:nvPr/>
        </p:nvSpPr>
        <p:spPr>
          <a:xfrm>
            <a:off x="3328416" y="2212848"/>
            <a:ext cx="2578608" cy="2395728"/>
          </a:xfrm>
          <a:prstGeom prst="rect">
            <a:avLst/>
          </a:prstGeom>
          <a:noFill/>
          <a:ln/>
        </p:spPr>
        <p:txBody>
          <a:bodyPr wrap="square" rtlCol="0" anchor="ctr"/>
          <a:lstStyle/>
          <a:p>
            <a:pPr marL="0" indent="0">
              <a:buNone/>
            </a:pPr>
            <a:r>
              <a:rPr lang="en-US" sz="950" dirty="0">
                <a:solidFill>
                  <a:srgbClr val="374151"/>
                </a:solidFill>
              </a:rPr>
              <a:t>No dashboard alert. No monitoring flag. A transaction declines. A reconciliation discrepancy appears. A duplicate authorisation is triggered. The pattern is consistent: you find out when volume builds, when a customer calls, or when a regulator asks.</a:t>
            </a:r>
            <a:endParaRPr lang="en-US" sz="950" dirty="0"/>
          </a:p>
        </p:txBody>
      </p:sp>
      <p:sp>
        <p:nvSpPr>
          <p:cNvPr id="16" name="Shape 14"/>
          <p:cNvSpPr/>
          <p:nvPr/>
        </p:nvSpPr>
        <p:spPr>
          <a:xfrm>
            <a:off x="6163056" y="1042416"/>
            <a:ext cx="2852928" cy="3730752"/>
          </a:xfrm>
          <a:prstGeom prst="rect">
            <a:avLst/>
          </a:prstGeom>
          <a:solidFill>
            <a:srgbClr val="FFFFFF"/>
          </a:solidFill>
          <a:ln w="12700">
            <a:solidFill>
              <a:srgbClr val="E5E7EB"/>
            </a:solidFill>
            <a:prstDash val="solid"/>
          </a:ln>
          <a:effectLst>
            <a:outerShdw blurRad="101600" dist="25400" dir="8100000" algn="bl" rotWithShape="0">
              <a:srgbClr val="111827">
                <a:alpha val="10000"/>
              </a:srgbClr>
            </a:outerShdw>
          </a:effectLst>
        </p:spPr>
        <p:txBody>
          <a:bodyPr/>
          <a:lstStyle/>
          <a:p>
            <a:endParaRPr lang="en-US"/>
          </a:p>
        </p:txBody>
      </p:sp>
      <p:sp>
        <p:nvSpPr>
          <p:cNvPr id="17" name="Shape 15"/>
          <p:cNvSpPr/>
          <p:nvPr/>
        </p:nvSpPr>
        <p:spPr>
          <a:xfrm>
            <a:off x="6163056" y="1042416"/>
            <a:ext cx="2852928" cy="45720"/>
          </a:xfrm>
          <a:prstGeom prst="rect">
            <a:avLst/>
          </a:prstGeom>
          <a:solidFill>
            <a:srgbClr val="2563EB"/>
          </a:solidFill>
          <a:ln w="12700">
            <a:solidFill>
              <a:srgbClr val="2563EB"/>
            </a:solidFill>
            <a:prstDash val="solid"/>
          </a:ln>
        </p:spPr>
        <p:txBody>
          <a:bodyPr/>
          <a:lstStyle/>
          <a:p>
            <a:endParaRPr lang="en-US"/>
          </a:p>
        </p:txBody>
      </p:sp>
      <p:sp>
        <p:nvSpPr>
          <p:cNvPr id="18" name="Text 16"/>
          <p:cNvSpPr/>
          <p:nvPr/>
        </p:nvSpPr>
        <p:spPr>
          <a:xfrm>
            <a:off x="6309360" y="1115568"/>
            <a:ext cx="640080" cy="530352"/>
          </a:xfrm>
          <a:prstGeom prst="rect">
            <a:avLst/>
          </a:prstGeom>
          <a:noFill/>
          <a:ln/>
        </p:spPr>
        <p:txBody>
          <a:bodyPr wrap="square" rtlCol="0" anchor="ctr"/>
          <a:lstStyle/>
          <a:p>
            <a:pPr marL="0" indent="0">
              <a:buNone/>
            </a:pPr>
            <a:r>
              <a:rPr lang="en-US" sz="3200" b="1" dirty="0">
                <a:solidFill>
                  <a:srgbClr val="2563EB"/>
                </a:solidFill>
                <a:latin typeface="Calibri" pitchFamily="34" charset="0"/>
                <a:ea typeface="Calibri" pitchFamily="34" charset="-122"/>
                <a:cs typeface="Calibri" pitchFamily="34" charset="-120"/>
              </a:rPr>
              <a:t>03</a:t>
            </a:r>
            <a:endParaRPr lang="en-US" sz="3200" dirty="0"/>
          </a:p>
        </p:txBody>
      </p:sp>
      <p:sp>
        <p:nvSpPr>
          <p:cNvPr id="19" name="Text 17"/>
          <p:cNvSpPr/>
          <p:nvPr/>
        </p:nvSpPr>
        <p:spPr>
          <a:xfrm>
            <a:off x="6309360" y="1664208"/>
            <a:ext cx="2578608" cy="512064"/>
          </a:xfrm>
          <a:prstGeom prst="rect">
            <a:avLst/>
          </a:prstGeom>
          <a:noFill/>
          <a:ln/>
        </p:spPr>
        <p:txBody>
          <a:bodyPr wrap="square" rtlCol="0" anchor="ctr"/>
          <a:lstStyle/>
          <a:p>
            <a:pPr marL="0" indent="0">
              <a:buNone/>
            </a:pPr>
            <a:r>
              <a:rPr lang="en-US" sz="1150" b="1" dirty="0">
                <a:solidFill>
                  <a:srgbClr val="111827"/>
                </a:solidFill>
                <a:latin typeface="Calibri" pitchFamily="34" charset="0"/>
                <a:ea typeface="Calibri" pitchFamily="34" charset="-122"/>
                <a:cs typeface="Calibri" pitchFamily="34" charset="-120"/>
              </a:rPr>
              <a:t>Your board carries unquantified exposure</a:t>
            </a:r>
            <a:endParaRPr lang="en-US" sz="1150" dirty="0"/>
          </a:p>
        </p:txBody>
      </p:sp>
      <p:sp>
        <p:nvSpPr>
          <p:cNvPr id="20" name="Text 18"/>
          <p:cNvSpPr/>
          <p:nvPr/>
        </p:nvSpPr>
        <p:spPr>
          <a:xfrm>
            <a:off x="6309360" y="2212848"/>
            <a:ext cx="2578608" cy="2395728"/>
          </a:xfrm>
          <a:prstGeom prst="rect">
            <a:avLst/>
          </a:prstGeom>
          <a:noFill/>
          <a:ln/>
        </p:spPr>
        <p:txBody>
          <a:bodyPr wrap="square" rtlCol="0" anchor="ctr"/>
          <a:lstStyle/>
          <a:p>
            <a:pPr marL="0" indent="0">
              <a:buNone/>
            </a:pPr>
            <a:r>
              <a:rPr lang="en-US" sz="950" dirty="0">
                <a:solidFill>
                  <a:srgbClr val="374151"/>
                </a:solidFill>
              </a:rPr>
              <a:t>Payment risk does not appear on most risk registers in financial terms. Your CTO cannot present a defensible, traffic-weighted exposure figure to the board or a regulator — because nobody has produced one. That gap is itself a governance risk in the era of DORA and MAS.</a:t>
            </a:r>
            <a:endParaRPr lang="en-US" sz="950" dirty="0"/>
          </a:p>
        </p:txBody>
      </p:sp>
      <p:sp>
        <p:nvSpPr>
          <p:cNvPr id="21" name="Shape 19"/>
          <p:cNvSpPr/>
          <p:nvPr/>
        </p:nvSpPr>
        <p:spPr>
          <a:xfrm>
            <a:off x="0" y="4832604"/>
            <a:ext cx="9144000" cy="310896"/>
          </a:xfrm>
          <a:prstGeom prst="rect">
            <a:avLst/>
          </a:prstGeom>
          <a:solidFill>
            <a:srgbClr val="F9FAFB"/>
          </a:solidFill>
          <a:ln w="12700">
            <a:solidFill>
              <a:srgbClr val="E5E7EB"/>
            </a:solidFill>
            <a:prstDash val="solid"/>
          </a:ln>
        </p:spPr>
        <p:txBody>
          <a:bodyPr/>
          <a:lstStyle/>
          <a:p>
            <a:endParaRPr lang="en-US"/>
          </a:p>
        </p:txBody>
      </p:sp>
      <p:sp>
        <p:nvSpPr>
          <p:cNvPr id="22" name="Shape 20"/>
          <p:cNvSpPr/>
          <p:nvPr/>
        </p:nvSpPr>
        <p:spPr>
          <a:xfrm>
            <a:off x="0" y="4832604"/>
            <a:ext cx="164592" cy="310896"/>
          </a:xfrm>
          <a:prstGeom prst="rect">
            <a:avLst/>
          </a:prstGeom>
          <a:solidFill>
            <a:srgbClr val="2563EB"/>
          </a:solidFill>
          <a:ln w="12700">
            <a:solidFill>
              <a:srgbClr val="2563EB"/>
            </a:solidFill>
            <a:prstDash val="solid"/>
          </a:ln>
        </p:spPr>
        <p:txBody>
          <a:bodyPr/>
          <a:lstStyle/>
          <a:p>
            <a:endParaRPr lang="en-US"/>
          </a:p>
        </p:txBody>
      </p:sp>
      <p:sp>
        <p:nvSpPr>
          <p:cNvPr id="23" name="Text 21"/>
          <p:cNvSpPr/>
          <p:nvPr/>
        </p:nvSpPr>
        <p:spPr>
          <a:xfrm>
            <a:off x="329184" y="4832604"/>
            <a:ext cx="8595360" cy="310896"/>
          </a:xfrm>
          <a:prstGeom prst="rect">
            <a:avLst/>
          </a:prstGeom>
          <a:noFill/>
          <a:ln/>
        </p:spPr>
        <p:txBody>
          <a:bodyPr wrap="square" lIns="0" tIns="0" rIns="0" bIns="0" rtlCol="0" anchor="ctr"/>
          <a:lstStyle/>
          <a:p>
            <a:pPr marL="0" indent="0">
              <a:buNone/>
            </a:pPr>
            <a:r>
              <a:rPr lang="en-US" sz="850" dirty="0">
                <a:solidFill>
                  <a:srgbClr val="6B7280"/>
                </a:solidFill>
              </a:rPr>
              <a:t>$1.4M average cost per payment incident  ·  Industry estimate for a 4-hour outage: $100k–$2.5M in lost revenue, disputes &amp; reputational damage</a:t>
            </a:r>
            <a:endParaRPr lang="en-US" sz="850"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name="Slide 2b">
    <p:bg>
      <p:bgPr>
        <a:solidFill>
          <a:srgbClr val="F9FAFB"/>
        </a:solidFill>
        <a:effectLst/>
      </p:bgPr>
    </p:bg>
    <p:spTree>
      <p:nvGrpSpPr>
        <p:cNvPr id="1" name=""/>
        <p:cNvGrpSpPr/>
        <p:nvPr/>
      </p:nvGrpSpPr>
      <p:grpSpPr>
        <a:xfrm>
          <a:off x="0" y="0"/>
          <a:ext cx="0" cy="0"/>
          <a:chOff x="0" y="0"/>
          <a:chExt cx="0" cy="0"/>
        </a:xfrm>
      </p:grpSpPr>
      <p:sp>
        <p:nvSpPr>
          <p:cNvPr id="2" name="Shape 0"/>
          <p:cNvSpPr/>
          <p:nvPr/>
        </p:nvSpPr>
        <p:spPr>
          <a:xfrm>
            <a:off x="0" y="0"/>
            <a:ext cx="9144000" cy="823896"/>
          </a:xfrm>
          <a:prstGeom prst="rect">
            <a:avLst/>
          </a:prstGeom>
          <a:solidFill>
            <a:srgbClr val="111827"/>
          </a:solidFill>
          <a:ln w="12700">
            <a:solidFill>
              <a:srgbClr val="111827"/>
            </a:solidFill>
            <a:prstDash val="solid"/>
          </a:ln>
        </p:spPr>
        <p:txBody>
          <a:bodyPr/>
          <a:lstStyle/>
          <a:p>
            <a:endParaRPr lang="en-US"/>
          </a:p>
        </p:txBody>
      </p:sp>
      <p:sp>
        <p:nvSpPr>
          <p:cNvPr id="3" name="Shape 1"/>
          <p:cNvSpPr/>
          <p:nvPr/>
        </p:nvSpPr>
        <p:spPr>
          <a:xfrm>
            <a:off x="0" y="0"/>
            <a:ext cx="164592" cy="823896"/>
          </a:xfrm>
          <a:prstGeom prst="rect">
            <a:avLst/>
          </a:prstGeom>
          <a:solidFill>
            <a:srgbClr val="2563EB"/>
          </a:solidFill>
          <a:ln w="12700">
            <a:solidFill>
              <a:srgbClr val="2563EB"/>
            </a:solidFill>
            <a:prstDash val="solid"/>
          </a:ln>
        </p:spPr>
        <p:txBody>
          <a:bodyPr/>
          <a:lstStyle/>
          <a:p>
            <a:endParaRPr lang="en-US"/>
          </a:p>
        </p:txBody>
      </p:sp>
      <p:sp>
        <p:nvSpPr>
          <p:cNvPr id="4" name="Text 2"/>
          <p:cNvSpPr/>
          <p:nvPr/>
        </p:nvSpPr>
        <p:spPr>
          <a:xfrm>
            <a:off x="420624" y="0"/>
            <a:ext cx="8339328" cy="549656"/>
          </a:xfrm>
          <a:prstGeom prst="rect">
            <a:avLst/>
          </a:prstGeom>
          <a:noFill/>
          <a:ln/>
        </p:spPr>
        <p:txBody>
          <a:bodyPr wrap="square" lIns="0" tIns="0" rIns="0" bIns="0" rtlCol="0" anchor="ctr"/>
          <a:lstStyle/>
          <a:p>
            <a:pPr marL="0" indent="0">
              <a:buNone/>
            </a:pPr>
            <a:r>
              <a:rPr lang="en-US" sz="1800" b="1" dirty="0">
                <a:solidFill>
                  <a:srgbClr val="FFFFFF"/>
                </a:solidFill>
                <a:latin typeface="Calibri" pitchFamily="34" charset="0"/>
              </a:rPr>
              <a:t>The Six Greatest Pain Points in Payment Reliability.</a:t>
            </a:r>
          </a:p>
        </p:txBody>
      </p:sp>
      <p:sp>
        <p:nvSpPr>
          <p:cNvPr id="5" name="Text 3"/>
          <p:cNvSpPr/>
          <p:nvPr/>
        </p:nvSpPr>
        <p:spPr>
          <a:xfrm>
            <a:off x="420624" y="549656"/>
            <a:ext cx="8339328" cy="274240"/>
          </a:xfrm>
          <a:prstGeom prst="rect">
            <a:avLst/>
          </a:prstGeom>
          <a:noFill/>
          <a:ln/>
        </p:spPr>
        <p:txBody>
          <a:bodyPr wrap="square" rtlCol="0" anchor="ctr"/>
          <a:lstStyle/>
          <a:p>
            <a:pPr marL="0" indent="0">
              <a:buNone/>
            </a:pPr>
            <a:r>
              <a:rPr lang="en-US" sz="850" dirty="0">
                <a:solidFill>
                  <a:srgbClr val="9CA3AF"/>
                </a:solidFill>
              </a:rPr>
              <a:t>Every organisation we speak to carries at least three of these. Most carry all six.</a:t>
            </a:r>
          </a:p>
        </p:txBody>
      </p:sp>
      <p:sp>
        <p:nvSpPr>
          <p:cNvPr id="10" name="Card1Bg"/>
          <p:cNvSpPr/>
          <p:nvPr/>
        </p:nvSpPr>
        <p:spPr>
          <a:xfrm>
            <a:off x="201168" y="878400"/>
            <a:ext cx="2852928" cy="1889520"/>
          </a:xfrm>
          <a:prstGeom prst="rect">
            <a:avLst/>
          </a:prstGeom>
          <a:solidFill>
            <a:srgbClr val="FFFFFF"/>
          </a:solidFill>
          <a:ln w="12700">
            <a:solidFill>
              <a:srgbClr val="E5E7EB"/>
            </a:solidFill>
            <a:prstDash val="solid"/>
          </a:ln>
          <a:effectLst>
            <a:outerShdw blurRad="101600" dist="25400" dir="8100000" algn="bl" rotWithShape="0">
              <a:srgbClr val="111827">
                <a:alpha val="10000"/>
              </a:srgbClr>
            </a:outerShdw>
          </a:effectLst>
        </p:spPr>
        <p:txBody>
          <a:bodyPr/>
          <a:lstStyle/>
          <a:p>
            <a:endParaRPr lang="en-US"/>
          </a:p>
        </p:txBody>
      </p:sp>
      <p:sp>
        <p:nvSpPr>
          <p:cNvPr id="11" name="Card1Top"/>
          <p:cNvSpPr/>
          <p:nvPr/>
        </p:nvSpPr>
        <p:spPr>
          <a:xfrm>
            <a:off x="201168" y="878400"/>
            <a:ext cx="2852928" cy="45720"/>
          </a:xfrm>
          <a:prstGeom prst="rect">
            <a:avLst/>
          </a:prstGeom>
          <a:solidFill>
            <a:srgbClr val="2563EB"/>
          </a:solidFill>
          <a:ln w="12700">
            <a:solidFill>
              <a:srgbClr val="2563EB"/>
            </a:solidFill>
            <a:prstDash val="solid"/>
          </a:ln>
        </p:spPr>
        <p:txBody>
          <a:bodyPr/>
          <a:lstStyle/>
          <a:p>
            <a:endParaRPr lang="en-US"/>
          </a:p>
        </p:txBody>
      </p:sp>
      <p:sp>
        <p:nvSpPr>
          <p:cNvPr id="12" name="Card1Num"/>
          <p:cNvSpPr/>
          <p:nvPr/>
        </p:nvSpPr>
        <p:spPr>
          <a:xfrm>
            <a:off x="347472" y="990720"/>
            <a:ext cx="530352" cy="420624"/>
          </a:xfrm>
          <a:prstGeom prst="rect">
            <a:avLst/>
          </a:prstGeom>
          <a:noFill/>
          <a:ln/>
        </p:spPr>
        <p:txBody>
          <a:bodyPr wrap="square" rtlCol="0" anchor="ctr"/>
          <a:lstStyle/>
          <a:p>
            <a:pPr marL="0" indent="0">
              <a:buNone/>
            </a:pPr>
            <a:r>
              <a:rPr lang="en-US" sz="2200" b="1" dirty="0">
                <a:solidFill>
                  <a:srgbClr val="2563EB"/>
                </a:solidFill>
                <a:latin typeface="Calibri" pitchFamily="34" charset="0"/>
              </a:rPr>
              <a:t>01</a:t>
            </a:r>
          </a:p>
        </p:txBody>
      </p:sp>
      <p:sp>
        <p:nvSpPr>
          <p:cNvPr id="13" name="Card1Title"/>
          <p:cNvSpPr/>
          <p:nvPr/>
        </p:nvSpPr>
        <p:spPr>
          <a:xfrm>
            <a:off x="347472" y="1362744"/>
            <a:ext cx="2578608" cy="384048"/>
          </a:xfrm>
          <a:prstGeom prst="rect">
            <a:avLst/>
          </a:prstGeom>
          <a:noFill/>
          <a:ln/>
        </p:spPr>
        <p:txBody>
          <a:bodyPr wrap="square" rtlCol="0" anchor="ctr"/>
          <a:lstStyle/>
          <a:p>
            <a:pPr marL="0" indent="0">
              <a:buNone/>
            </a:pPr>
            <a:r>
              <a:rPr lang="en-US" sz="1050" b="1" dirty="0">
                <a:solidFill>
                  <a:srgbClr val="111827"/>
                </a:solidFill>
                <a:latin typeface="Calibri" pitchFamily="34" charset="0"/>
              </a:rPr>
              <a:t>Unknown Risk from Silent BAU Changes</a:t>
            </a:r>
          </a:p>
        </p:txBody>
      </p:sp>
      <p:sp>
        <p:nvSpPr>
          <p:cNvPr id="14" name="Card1Body"/>
          <p:cNvSpPr/>
          <p:nvPr/>
        </p:nvSpPr>
        <p:spPr>
          <a:xfrm>
            <a:off x="347472" y="1746792"/>
            <a:ext cx="2578608" cy="985680"/>
          </a:xfrm>
          <a:prstGeom prst="rect">
            <a:avLst/>
          </a:prstGeom>
          <a:noFill/>
          <a:ln/>
        </p:spPr>
        <p:txBody>
          <a:bodyPr wrap="square" rtlCol="0" anchor="t"/>
          <a:lstStyle/>
          <a:p>
            <a:pPr marL="0" indent="0">
              <a:buNone/>
            </a:pPr>
            <a:r>
              <a:rPr lang="en-US" sz="850" dirty="0">
                <a:solidFill>
                  <a:srgbClr val="374151"/>
                </a:solidFill>
              </a:rPr>
              <a:t>Every BAU tweak passes green through CI/CD while silently altering payment behaviour nobody re-examined.</a:t>
            </a:r>
          </a:p>
        </p:txBody>
      </p:sp>
      <p:sp>
        <p:nvSpPr>
          <p:cNvPr id="20" name="Card2Bg"/>
          <p:cNvSpPr/>
          <p:nvPr/>
        </p:nvSpPr>
        <p:spPr>
          <a:xfrm>
            <a:off x="3182112" y="878400"/>
            <a:ext cx="2852928" cy="1889520"/>
          </a:xfrm>
          <a:prstGeom prst="rect">
            <a:avLst/>
          </a:prstGeom>
          <a:solidFill>
            <a:srgbClr val="FFFFFF"/>
          </a:solidFill>
          <a:ln w="12700">
            <a:solidFill>
              <a:srgbClr val="E5E7EB"/>
            </a:solidFill>
            <a:prstDash val="solid"/>
          </a:ln>
          <a:effectLst>
            <a:outerShdw blurRad="101600" dist="25400" dir="8100000" algn="bl" rotWithShape="0">
              <a:srgbClr val="111827">
                <a:alpha val="10000"/>
              </a:srgbClr>
            </a:outerShdw>
          </a:effectLst>
        </p:spPr>
        <p:txBody>
          <a:bodyPr/>
          <a:lstStyle/>
          <a:p>
            <a:endParaRPr lang="en-US"/>
          </a:p>
        </p:txBody>
      </p:sp>
      <p:sp>
        <p:nvSpPr>
          <p:cNvPr id="21" name="Card2Top"/>
          <p:cNvSpPr/>
          <p:nvPr/>
        </p:nvSpPr>
        <p:spPr>
          <a:xfrm>
            <a:off x="3182112" y="878400"/>
            <a:ext cx="2852928" cy="45720"/>
          </a:xfrm>
          <a:prstGeom prst="rect">
            <a:avLst/>
          </a:prstGeom>
          <a:solidFill>
            <a:srgbClr val="2563EB"/>
          </a:solidFill>
          <a:ln w="12700">
            <a:solidFill>
              <a:srgbClr val="2563EB"/>
            </a:solidFill>
            <a:prstDash val="solid"/>
          </a:ln>
        </p:spPr>
        <p:txBody>
          <a:bodyPr/>
          <a:lstStyle/>
          <a:p>
            <a:endParaRPr lang="en-US"/>
          </a:p>
        </p:txBody>
      </p:sp>
      <p:sp>
        <p:nvSpPr>
          <p:cNvPr id="22" name="Card2Num"/>
          <p:cNvSpPr/>
          <p:nvPr/>
        </p:nvSpPr>
        <p:spPr>
          <a:xfrm>
            <a:off x="3328416" y="990720"/>
            <a:ext cx="530352" cy="420624"/>
          </a:xfrm>
          <a:prstGeom prst="rect">
            <a:avLst/>
          </a:prstGeom>
          <a:noFill/>
          <a:ln/>
        </p:spPr>
        <p:txBody>
          <a:bodyPr wrap="square" rtlCol="0" anchor="ctr"/>
          <a:lstStyle/>
          <a:p>
            <a:pPr marL="0" indent="0">
              <a:buNone/>
            </a:pPr>
            <a:r>
              <a:rPr lang="en-US" sz="2200" b="1" dirty="0">
                <a:solidFill>
                  <a:srgbClr val="2563EB"/>
                </a:solidFill>
                <a:latin typeface="Calibri" pitchFamily="34" charset="0"/>
              </a:rPr>
              <a:t>02</a:t>
            </a:r>
          </a:p>
        </p:txBody>
      </p:sp>
      <p:sp>
        <p:nvSpPr>
          <p:cNvPr id="23" name="Card2Title"/>
          <p:cNvSpPr/>
          <p:nvPr/>
        </p:nvSpPr>
        <p:spPr>
          <a:xfrm>
            <a:off x="3328416" y="1362744"/>
            <a:ext cx="2578608" cy="384048"/>
          </a:xfrm>
          <a:prstGeom prst="rect">
            <a:avLst/>
          </a:prstGeom>
          <a:noFill/>
          <a:ln/>
        </p:spPr>
        <p:txBody>
          <a:bodyPr wrap="square" rtlCol="0" anchor="ctr"/>
          <a:lstStyle/>
          <a:p>
            <a:pPr marL="0" indent="0">
              <a:buNone/>
            </a:pPr>
            <a:r>
              <a:rPr lang="en-US" sz="1050" b="1" dirty="0">
                <a:solidFill>
                  <a:srgbClr val="111827"/>
                </a:solidFill>
                <a:latin typeface="Calibri" pitchFamily="34" charset="0"/>
              </a:rPr>
              <a:t>Insufficient Visibility into Coverage Gaps</a:t>
            </a:r>
          </a:p>
        </p:txBody>
      </p:sp>
      <p:sp>
        <p:nvSpPr>
          <p:cNvPr id="24" name="Card2Body"/>
          <p:cNvSpPr/>
          <p:nvPr/>
        </p:nvSpPr>
        <p:spPr>
          <a:xfrm>
            <a:off x="3328416" y="1746792"/>
            <a:ext cx="2578608" cy="985680"/>
          </a:xfrm>
          <a:prstGeom prst="rect">
            <a:avLst/>
          </a:prstGeom>
          <a:noFill/>
          <a:ln/>
        </p:spPr>
        <p:txBody>
          <a:bodyPr wrap="square" rtlCol="0" anchor="t"/>
          <a:lstStyle/>
          <a:p>
            <a:pPr marL="0" indent="0">
              <a:buNone/>
            </a:pPr>
            <a:r>
              <a:rPr lang="en-US" sz="850" dirty="0">
                <a:solidFill>
                  <a:srgbClr val="374151"/>
                </a:solidFill>
              </a:rPr>
              <a:t>QA tools miss 95%+ of edge cases. Teams validate what they know — not what they are missing.</a:t>
            </a:r>
          </a:p>
        </p:txBody>
      </p:sp>
      <p:sp>
        <p:nvSpPr>
          <p:cNvPr id="30" name="Card3Bg"/>
          <p:cNvSpPr/>
          <p:nvPr/>
        </p:nvSpPr>
        <p:spPr>
          <a:xfrm>
            <a:off x="6163056" y="878400"/>
            <a:ext cx="2852928" cy="1889520"/>
          </a:xfrm>
          <a:prstGeom prst="rect">
            <a:avLst/>
          </a:prstGeom>
          <a:solidFill>
            <a:srgbClr val="FFFFFF"/>
          </a:solidFill>
          <a:ln w="12700">
            <a:solidFill>
              <a:srgbClr val="E5E7EB"/>
            </a:solidFill>
            <a:prstDash val="solid"/>
          </a:ln>
          <a:effectLst>
            <a:outerShdw blurRad="101600" dist="25400" dir="8100000" algn="bl" rotWithShape="0">
              <a:srgbClr val="111827">
                <a:alpha val="10000"/>
              </a:srgbClr>
            </a:outerShdw>
          </a:effectLst>
        </p:spPr>
        <p:txBody>
          <a:bodyPr/>
          <a:lstStyle/>
          <a:p>
            <a:endParaRPr lang="en-US"/>
          </a:p>
        </p:txBody>
      </p:sp>
      <p:sp>
        <p:nvSpPr>
          <p:cNvPr id="31" name="Card3Top"/>
          <p:cNvSpPr/>
          <p:nvPr/>
        </p:nvSpPr>
        <p:spPr>
          <a:xfrm>
            <a:off x="6163056" y="878400"/>
            <a:ext cx="2852928" cy="45720"/>
          </a:xfrm>
          <a:prstGeom prst="rect">
            <a:avLst/>
          </a:prstGeom>
          <a:solidFill>
            <a:srgbClr val="2563EB"/>
          </a:solidFill>
          <a:ln w="12700">
            <a:solidFill>
              <a:srgbClr val="2563EB"/>
            </a:solidFill>
            <a:prstDash val="solid"/>
          </a:ln>
        </p:spPr>
        <p:txBody>
          <a:bodyPr/>
          <a:lstStyle/>
          <a:p>
            <a:endParaRPr lang="en-US"/>
          </a:p>
        </p:txBody>
      </p:sp>
      <p:sp>
        <p:nvSpPr>
          <p:cNvPr id="32" name="Card3Num"/>
          <p:cNvSpPr/>
          <p:nvPr/>
        </p:nvSpPr>
        <p:spPr>
          <a:xfrm>
            <a:off x="6309360" y="990720"/>
            <a:ext cx="530352" cy="420624"/>
          </a:xfrm>
          <a:prstGeom prst="rect">
            <a:avLst/>
          </a:prstGeom>
          <a:noFill/>
          <a:ln/>
        </p:spPr>
        <p:txBody>
          <a:bodyPr wrap="square" rtlCol="0" anchor="ctr"/>
          <a:lstStyle/>
          <a:p>
            <a:pPr marL="0" indent="0">
              <a:buNone/>
            </a:pPr>
            <a:r>
              <a:rPr lang="en-US" sz="2200" b="1" dirty="0">
                <a:solidFill>
                  <a:srgbClr val="2563EB"/>
                </a:solidFill>
                <a:latin typeface="Calibri" pitchFamily="34" charset="0"/>
              </a:rPr>
              <a:t>03</a:t>
            </a:r>
          </a:p>
        </p:txBody>
      </p:sp>
      <p:sp>
        <p:nvSpPr>
          <p:cNvPr id="33" name="Card3Title"/>
          <p:cNvSpPr/>
          <p:nvPr/>
        </p:nvSpPr>
        <p:spPr>
          <a:xfrm>
            <a:off x="6309360" y="1362744"/>
            <a:ext cx="2578608" cy="384048"/>
          </a:xfrm>
          <a:prstGeom prst="rect">
            <a:avLst/>
          </a:prstGeom>
          <a:noFill/>
          <a:ln/>
        </p:spPr>
        <p:txBody>
          <a:bodyPr wrap="square" rtlCol="0" anchor="ctr"/>
          <a:lstStyle/>
          <a:p>
            <a:pPr marL="0" indent="0">
              <a:buNone/>
            </a:pPr>
            <a:r>
              <a:rPr lang="en-US" sz="1050" b="1" dirty="0">
                <a:solidFill>
                  <a:srgbClr val="111827"/>
                </a:solidFill>
                <a:latin typeface="Calibri" pitchFamily="34" charset="0"/>
              </a:rPr>
              <a:t>High Cost and Impact of Payment Failures</a:t>
            </a:r>
          </a:p>
        </p:txBody>
      </p:sp>
      <p:sp>
        <p:nvSpPr>
          <p:cNvPr id="34" name="Card3Body"/>
          <p:cNvSpPr/>
          <p:nvPr/>
        </p:nvSpPr>
        <p:spPr>
          <a:xfrm>
            <a:off x="6309360" y="1746792"/>
            <a:ext cx="2578608" cy="985680"/>
          </a:xfrm>
          <a:prstGeom prst="rect">
            <a:avLst/>
          </a:prstGeom>
          <a:noFill/>
          <a:ln/>
        </p:spPr>
        <p:txBody>
          <a:bodyPr wrap="square" rtlCol="0" anchor="t"/>
          <a:lstStyle/>
          <a:p>
            <a:pPr marL="0" indent="0">
              <a:buNone/>
            </a:pPr>
            <a:r>
              <a:rPr lang="en-US" sz="850" dirty="0">
                <a:solidFill>
                  <a:srgbClr val="374151"/>
                </a:solidFill>
              </a:rPr>
              <a:t>$1.4M+ per incident. 40% of customers who fail do not retry. Preventable, unquantified.</a:t>
            </a:r>
          </a:p>
        </p:txBody>
      </p:sp>
      <p:sp>
        <p:nvSpPr>
          <p:cNvPr id="40" name="Card4Bg"/>
          <p:cNvSpPr/>
          <p:nvPr/>
        </p:nvSpPr>
        <p:spPr>
          <a:xfrm>
            <a:off x="201168" y="2822040"/>
            <a:ext cx="2852928" cy="1889520"/>
          </a:xfrm>
          <a:prstGeom prst="rect">
            <a:avLst/>
          </a:prstGeom>
          <a:solidFill>
            <a:srgbClr val="FFFFFF"/>
          </a:solidFill>
          <a:ln w="12700">
            <a:solidFill>
              <a:srgbClr val="E5E7EB"/>
            </a:solidFill>
            <a:prstDash val="solid"/>
          </a:ln>
          <a:effectLst>
            <a:outerShdw blurRad="101600" dist="25400" dir="8100000" algn="bl" rotWithShape="0">
              <a:srgbClr val="111827">
                <a:alpha val="10000"/>
              </a:srgbClr>
            </a:outerShdw>
          </a:effectLst>
        </p:spPr>
        <p:txBody>
          <a:bodyPr/>
          <a:lstStyle/>
          <a:p>
            <a:endParaRPr lang="en-US"/>
          </a:p>
        </p:txBody>
      </p:sp>
      <p:sp>
        <p:nvSpPr>
          <p:cNvPr id="41" name="Card4Top"/>
          <p:cNvSpPr/>
          <p:nvPr/>
        </p:nvSpPr>
        <p:spPr>
          <a:xfrm>
            <a:off x="201168" y="2822040"/>
            <a:ext cx="2852928" cy="45720"/>
          </a:xfrm>
          <a:prstGeom prst="rect">
            <a:avLst/>
          </a:prstGeom>
          <a:solidFill>
            <a:srgbClr val="2563EB"/>
          </a:solidFill>
          <a:ln w="12700">
            <a:solidFill>
              <a:srgbClr val="2563EB"/>
            </a:solidFill>
            <a:prstDash val="solid"/>
          </a:ln>
        </p:spPr>
        <p:txBody>
          <a:bodyPr/>
          <a:lstStyle/>
          <a:p>
            <a:endParaRPr lang="en-US"/>
          </a:p>
        </p:txBody>
      </p:sp>
      <p:sp>
        <p:nvSpPr>
          <p:cNvPr id="42" name="Card4Num"/>
          <p:cNvSpPr/>
          <p:nvPr/>
        </p:nvSpPr>
        <p:spPr>
          <a:xfrm>
            <a:off x="347472" y="2934360"/>
            <a:ext cx="530352" cy="420624"/>
          </a:xfrm>
          <a:prstGeom prst="rect">
            <a:avLst/>
          </a:prstGeom>
          <a:noFill/>
          <a:ln/>
        </p:spPr>
        <p:txBody>
          <a:bodyPr wrap="square" rtlCol="0" anchor="ctr"/>
          <a:lstStyle/>
          <a:p>
            <a:pPr marL="0" indent="0">
              <a:buNone/>
            </a:pPr>
            <a:r>
              <a:rPr lang="en-US" sz="2200" b="1" dirty="0">
                <a:solidFill>
                  <a:srgbClr val="2563EB"/>
                </a:solidFill>
                <a:latin typeface="Calibri" pitchFamily="34" charset="0"/>
              </a:rPr>
              <a:t>04</a:t>
            </a:r>
          </a:p>
        </p:txBody>
      </p:sp>
      <p:sp>
        <p:nvSpPr>
          <p:cNvPr id="43" name="Card4Title"/>
          <p:cNvSpPr/>
          <p:nvPr/>
        </p:nvSpPr>
        <p:spPr>
          <a:xfrm>
            <a:off x="347472" y="3306384"/>
            <a:ext cx="2578608" cy="384048"/>
          </a:xfrm>
          <a:prstGeom prst="rect">
            <a:avLst/>
          </a:prstGeom>
          <a:noFill/>
          <a:ln/>
        </p:spPr>
        <p:txBody>
          <a:bodyPr wrap="square" rtlCol="0" anchor="ctr"/>
          <a:lstStyle/>
          <a:p>
            <a:pPr marL="0" indent="0">
              <a:buNone/>
            </a:pPr>
            <a:r>
              <a:rPr lang="en-US" sz="1050" b="1" dirty="0">
                <a:solidFill>
                  <a:srgbClr val="111827"/>
                </a:solidFill>
                <a:latin typeface="Calibri" pitchFamily="34" charset="0"/>
              </a:rPr>
              <a:t>Migrations, Launches and Certifications Too Slow and Risky</a:t>
            </a:r>
          </a:p>
        </p:txBody>
      </p:sp>
      <p:sp>
        <p:nvSpPr>
          <p:cNvPr id="44" name="Card4Body"/>
          <p:cNvSpPr/>
          <p:nvPr/>
        </p:nvSpPr>
        <p:spPr>
          <a:xfrm>
            <a:off x="347472" y="3690432"/>
            <a:ext cx="2578608" cy="985680"/>
          </a:xfrm>
          <a:prstGeom prst="rect">
            <a:avLst/>
          </a:prstGeom>
          <a:noFill/>
          <a:ln/>
        </p:spPr>
        <p:txBody>
          <a:bodyPr wrap="square" rtlCol="0" anchor="t"/>
          <a:lstStyle/>
          <a:p>
            <a:pPr marL="0" indent="0">
              <a:buNone/>
            </a:pPr>
            <a:r>
              <a:rPr lang="en-US" sz="850" dirty="0">
                <a:solidFill>
                  <a:srgbClr val="374151"/>
                </a:solidFill>
              </a:rPr>
              <a:t>Simulation deserts, blind spots, and certification cycles rebuilt from scratch every time.</a:t>
            </a:r>
          </a:p>
        </p:txBody>
      </p:sp>
      <p:sp>
        <p:nvSpPr>
          <p:cNvPr id="50" name="Card5Bg"/>
          <p:cNvSpPr/>
          <p:nvPr/>
        </p:nvSpPr>
        <p:spPr>
          <a:xfrm>
            <a:off x="3182112" y="2822040"/>
            <a:ext cx="2852928" cy="1889520"/>
          </a:xfrm>
          <a:prstGeom prst="rect">
            <a:avLst/>
          </a:prstGeom>
          <a:solidFill>
            <a:srgbClr val="FFFFFF"/>
          </a:solidFill>
          <a:ln w="12700">
            <a:solidFill>
              <a:srgbClr val="E5E7EB"/>
            </a:solidFill>
            <a:prstDash val="solid"/>
          </a:ln>
          <a:effectLst>
            <a:outerShdw blurRad="101600" dist="25400" dir="8100000" algn="bl" rotWithShape="0">
              <a:srgbClr val="111827">
                <a:alpha val="10000"/>
              </a:srgbClr>
            </a:outerShdw>
          </a:effectLst>
        </p:spPr>
        <p:txBody>
          <a:bodyPr/>
          <a:lstStyle/>
          <a:p>
            <a:endParaRPr lang="en-US"/>
          </a:p>
        </p:txBody>
      </p:sp>
      <p:sp>
        <p:nvSpPr>
          <p:cNvPr id="51" name="Card5Top"/>
          <p:cNvSpPr/>
          <p:nvPr/>
        </p:nvSpPr>
        <p:spPr>
          <a:xfrm>
            <a:off x="3182112" y="2822040"/>
            <a:ext cx="2852928" cy="45720"/>
          </a:xfrm>
          <a:prstGeom prst="rect">
            <a:avLst/>
          </a:prstGeom>
          <a:solidFill>
            <a:srgbClr val="2563EB"/>
          </a:solidFill>
          <a:ln w="12700">
            <a:solidFill>
              <a:srgbClr val="2563EB"/>
            </a:solidFill>
            <a:prstDash val="solid"/>
          </a:ln>
        </p:spPr>
        <p:txBody>
          <a:bodyPr/>
          <a:lstStyle/>
          <a:p>
            <a:endParaRPr lang="en-US"/>
          </a:p>
        </p:txBody>
      </p:sp>
      <p:sp>
        <p:nvSpPr>
          <p:cNvPr id="52" name="Card5Num"/>
          <p:cNvSpPr/>
          <p:nvPr/>
        </p:nvSpPr>
        <p:spPr>
          <a:xfrm>
            <a:off x="3328416" y="2934360"/>
            <a:ext cx="530352" cy="420624"/>
          </a:xfrm>
          <a:prstGeom prst="rect">
            <a:avLst/>
          </a:prstGeom>
          <a:noFill/>
          <a:ln/>
        </p:spPr>
        <p:txBody>
          <a:bodyPr wrap="square" rtlCol="0" anchor="ctr"/>
          <a:lstStyle/>
          <a:p>
            <a:pPr marL="0" indent="0">
              <a:buNone/>
            </a:pPr>
            <a:r>
              <a:rPr lang="en-US" sz="2200" b="1" dirty="0">
                <a:solidFill>
                  <a:srgbClr val="2563EB"/>
                </a:solidFill>
                <a:latin typeface="Calibri" pitchFamily="34" charset="0"/>
              </a:rPr>
              <a:t>05</a:t>
            </a:r>
          </a:p>
        </p:txBody>
      </p:sp>
      <p:sp>
        <p:nvSpPr>
          <p:cNvPr id="53" name="Card5Title"/>
          <p:cNvSpPr/>
          <p:nvPr/>
        </p:nvSpPr>
        <p:spPr>
          <a:xfrm>
            <a:off x="3328416" y="3306384"/>
            <a:ext cx="2578608" cy="384048"/>
          </a:xfrm>
          <a:prstGeom prst="rect">
            <a:avLst/>
          </a:prstGeom>
          <a:noFill/>
          <a:ln/>
        </p:spPr>
        <p:txBody>
          <a:bodyPr wrap="square" rtlCol="0" anchor="ctr"/>
          <a:lstStyle/>
          <a:p>
            <a:pPr marL="0" indent="0">
              <a:buNone/>
            </a:pPr>
            <a:r>
              <a:rPr lang="en-US" sz="1050" b="1" dirty="0">
                <a:solidFill>
                  <a:srgbClr val="111827"/>
                </a:solidFill>
                <a:latin typeface="Calibri" pitchFamily="34" charset="0"/>
              </a:rPr>
              <a:t>Fragmented Tools, High Maintenance Cost and Specialist Dependency</a:t>
            </a:r>
          </a:p>
        </p:txBody>
      </p:sp>
      <p:sp>
        <p:nvSpPr>
          <p:cNvPr id="54" name="Card5Body"/>
          <p:cNvSpPr/>
          <p:nvPr/>
        </p:nvSpPr>
        <p:spPr>
          <a:xfrm>
            <a:off x="3328416" y="3690432"/>
            <a:ext cx="2578608" cy="985680"/>
          </a:xfrm>
          <a:prstGeom prst="rect">
            <a:avLst/>
          </a:prstGeom>
          <a:noFill/>
          <a:ln/>
        </p:spPr>
        <p:txBody>
          <a:bodyPr wrap="square" rtlCol="0" anchor="t"/>
          <a:lstStyle/>
          <a:p>
            <a:pPr marL="0" indent="0">
              <a:buNone/>
            </a:pPr>
            <a:r>
              <a:rPr lang="en-US" sz="850" dirty="0">
                <a:solidFill>
                  <a:srgbClr val="374151"/>
                </a:solidFill>
              </a:rPr>
              <a:t>3–4 disconnected tools. Rare specialists. In-house tooling that becomes technical debt.</a:t>
            </a:r>
          </a:p>
        </p:txBody>
      </p:sp>
      <p:sp>
        <p:nvSpPr>
          <p:cNvPr id="60" name="Card6Bg"/>
          <p:cNvSpPr/>
          <p:nvPr/>
        </p:nvSpPr>
        <p:spPr>
          <a:xfrm>
            <a:off x="6163056" y="2822040"/>
            <a:ext cx="2852928" cy="1889520"/>
          </a:xfrm>
          <a:prstGeom prst="rect">
            <a:avLst/>
          </a:prstGeom>
          <a:solidFill>
            <a:srgbClr val="FFFFFF"/>
          </a:solidFill>
          <a:ln w="12700">
            <a:solidFill>
              <a:srgbClr val="E5E7EB"/>
            </a:solidFill>
            <a:prstDash val="solid"/>
          </a:ln>
          <a:effectLst>
            <a:outerShdw blurRad="101600" dist="25400" dir="8100000" algn="bl" rotWithShape="0">
              <a:srgbClr val="111827">
                <a:alpha val="10000"/>
              </a:srgbClr>
            </a:outerShdw>
          </a:effectLst>
        </p:spPr>
        <p:txBody>
          <a:bodyPr/>
          <a:lstStyle/>
          <a:p>
            <a:endParaRPr lang="en-US"/>
          </a:p>
        </p:txBody>
      </p:sp>
      <p:sp>
        <p:nvSpPr>
          <p:cNvPr id="61" name="Card6Top"/>
          <p:cNvSpPr/>
          <p:nvPr/>
        </p:nvSpPr>
        <p:spPr>
          <a:xfrm>
            <a:off x="6163056" y="2822040"/>
            <a:ext cx="2852928" cy="45720"/>
          </a:xfrm>
          <a:prstGeom prst="rect">
            <a:avLst/>
          </a:prstGeom>
          <a:solidFill>
            <a:srgbClr val="2563EB"/>
          </a:solidFill>
          <a:ln w="12700">
            <a:solidFill>
              <a:srgbClr val="2563EB"/>
            </a:solidFill>
            <a:prstDash val="solid"/>
          </a:ln>
        </p:spPr>
        <p:txBody>
          <a:bodyPr/>
          <a:lstStyle/>
          <a:p>
            <a:endParaRPr lang="en-US"/>
          </a:p>
        </p:txBody>
      </p:sp>
      <p:sp>
        <p:nvSpPr>
          <p:cNvPr id="62" name="Card6Num"/>
          <p:cNvSpPr/>
          <p:nvPr/>
        </p:nvSpPr>
        <p:spPr>
          <a:xfrm>
            <a:off x="6309360" y="2934360"/>
            <a:ext cx="530352" cy="420624"/>
          </a:xfrm>
          <a:prstGeom prst="rect">
            <a:avLst/>
          </a:prstGeom>
          <a:noFill/>
          <a:ln/>
        </p:spPr>
        <p:txBody>
          <a:bodyPr wrap="square" rtlCol="0" anchor="ctr"/>
          <a:lstStyle/>
          <a:p>
            <a:pPr marL="0" indent="0">
              <a:buNone/>
            </a:pPr>
            <a:r>
              <a:rPr lang="en-US" sz="2200" b="1" dirty="0">
                <a:solidFill>
                  <a:srgbClr val="2563EB"/>
                </a:solidFill>
                <a:latin typeface="Calibri" pitchFamily="34" charset="0"/>
              </a:rPr>
              <a:t>06</a:t>
            </a:r>
          </a:p>
        </p:txBody>
      </p:sp>
      <p:sp>
        <p:nvSpPr>
          <p:cNvPr id="63" name="Card6Title"/>
          <p:cNvSpPr/>
          <p:nvPr/>
        </p:nvSpPr>
        <p:spPr>
          <a:xfrm>
            <a:off x="6309360" y="3306384"/>
            <a:ext cx="2578608" cy="384048"/>
          </a:xfrm>
          <a:prstGeom prst="rect">
            <a:avLst/>
          </a:prstGeom>
          <a:noFill/>
          <a:ln/>
        </p:spPr>
        <p:txBody>
          <a:bodyPr wrap="square" rtlCol="0" anchor="ctr"/>
          <a:lstStyle/>
          <a:p>
            <a:pPr marL="0" indent="0">
              <a:buNone/>
            </a:pPr>
            <a:r>
              <a:rPr lang="en-US" sz="1050" b="1" dirty="0">
                <a:solidFill>
                  <a:srgbClr val="111827"/>
                </a:solidFill>
                <a:latin typeface="Calibri" pitchFamily="34" charset="0"/>
              </a:rPr>
              <a:t>Lack of Deterministic Assurance and Continuous Governance</a:t>
            </a:r>
          </a:p>
        </p:txBody>
      </p:sp>
      <p:sp>
        <p:nvSpPr>
          <p:cNvPr id="64" name="Card6Body"/>
          <p:cNvSpPr/>
          <p:nvPr/>
        </p:nvSpPr>
        <p:spPr>
          <a:xfrm>
            <a:off x="6309360" y="3690432"/>
            <a:ext cx="2578608" cy="985680"/>
          </a:xfrm>
          <a:prstGeom prst="rect">
            <a:avLst/>
          </a:prstGeom>
          <a:noFill/>
          <a:ln/>
        </p:spPr>
        <p:txBody>
          <a:bodyPr wrap="square" rtlCol="0" anchor="t"/>
          <a:lstStyle/>
          <a:p>
            <a:pPr marL="0" indent="0">
              <a:buNone/>
            </a:pPr>
            <a:r>
              <a:rPr lang="en-US" sz="850" dirty="0">
                <a:solidFill>
                  <a:srgbClr val="374151"/>
                </a:solidFill>
              </a:rPr>
              <a:t>No Reliability Score. No Revenue-at-Risk. Reporting indefensible to auditors and regulators.</a:t>
            </a:r>
          </a:p>
        </p:txBody>
      </p:sp>
      <p:sp>
        <p:nvSpPr>
          <p:cNvPr id="70" name="FooterBg"/>
          <p:cNvSpPr/>
          <p:nvPr/>
        </p:nvSpPr>
        <p:spPr>
          <a:xfrm>
            <a:off x="0" y="4777200"/>
            <a:ext cx="9144000" cy="366300"/>
          </a:xfrm>
          <a:prstGeom prst="rect">
            <a:avLst/>
          </a:prstGeom>
          <a:solidFill>
            <a:srgbClr val="F9FAFB"/>
          </a:solidFill>
          <a:ln w="12700">
            <a:solidFill>
              <a:srgbClr val="E5E7EB"/>
            </a:solidFill>
            <a:prstDash val="solid"/>
          </a:ln>
        </p:spPr>
        <p:txBody>
          <a:bodyPr/>
          <a:lstStyle/>
          <a:p>
            <a:endParaRPr lang="en-US"/>
          </a:p>
        </p:txBody>
      </p:sp>
      <p:sp>
        <p:nvSpPr>
          <p:cNvPr id="71" name="FooterAccent"/>
          <p:cNvSpPr/>
          <p:nvPr/>
        </p:nvSpPr>
        <p:spPr>
          <a:xfrm>
            <a:off x="0" y="4777200"/>
            <a:ext cx="164592" cy="366300"/>
          </a:xfrm>
          <a:prstGeom prst="rect">
            <a:avLst/>
          </a:prstGeom>
          <a:solidFill>
            <a:srgbClr val="2563EB"/>
          </a:solidFill>
          <a:ln w="12700">
            <a:solidFill>
              <a:srgbClr val="2563EB"/>
            </a:solidFill>
            <a:prstDash val="solid"/>
          </a:ln>
        </p:spPr>
        <p:txBody>
          <a:bodyPr/>
          <a:lstStyle/>
          <a:p>
            <a:endParaRPr lang="en-US"/>
          </a:p>
        </p:txBody>
      </p:sp>
      <p:sp>
        <p:nvSpPr>
          <p:cNvPr id="72" name="FooterText"/>
          <p:cNvSpPr/>
          <p:nvPr/>
        </p:nvSpPr>
        <p:spPr>
          <a:xfrm>
            <a:off x="329184" y="4777200"/>
            <a:ext cx="8595360" cy="366300"/>
          </a:xfrm>
          <a:prstGeom prst="rect">
            <a:avLst/>
          </a:prstGeom>
          <a:noFill/>
          <a:ln/>
        </p:spPr>
        <p:txBody>
          <a:bodyPr wrap="square" lIns="0" tIns="0" rIns="0" bIns="0" rtlCol="0" anchor="ctr"/>
          <a:lstStyle/>
          <a:p>
            <a:pPr marL="0" indent="0">
              <a:buNone/>
            </a:pPr>
            <a:r>
              <a:rPr lang="en-US" sz="750" dirty="0">
                <a:solidFill>
                  <a:srgbClr val="6B7280"/>
                </a:solidFill>
              </a:rPr>
              <a:t>Each pattern is a structural choice, not a technical inevitability. PruTan resolves all six.  ·  prutan.com  ·  IntelloCore Pte Ltd</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name="Slide 3">
    <p:bg>
      <p:bgPr>
        <a:solidFill>
          <a:srgbClr val="F9FAFB"/>
        </a:solidFill>
        <a:effectLst/>
      </p:bgPr>
    </p:bg>
    <p:spTree>
      <p:nvGrpSpPr>
        <p:cNvPr id="1" name=""/>
        <p:cNvGrpSpPr/>
        <p:nvPr/>
      </p:nvGrpSpPr>
      <p:grpSpPr>
        <a:xfrm>
          <a:off x="0" y="0"/>
          <a:ext cx="0" cy="0"/>
          <a:chOff x="0" y="0"/>
          <a:chExt cx="0" cy="0"/>
        </a:xfrm>
      </p:grpSpPr>
      <p:sp>
        <p:nvSpPr>
          <p:cNvPr id="2" name="Shape 0"/>
          <p:cNvSpPr/>
          <p:nvPr/>
        </p:nvSpPr>
        <p:spPr>
          <a:xfrm>
            <a:off x="0" y="0"/>
            <a:ext cx="9144000" cy="914400"/>
          </a:xfrm>
          <a:prstGeom prst="rect">
            <a:avLst/>
          </a:prstGeom>
          <a:solidFill>
            <a:srgbClr val="111827"/>
          </a:solidFill>
          <a:ln w="12700">
            <a:solidFill>
              <a:srgbClr val="111827"/>
            </a:solidFill>
            <a:prstDash val="solid"/>
          </a:ln>
        </p:spPr>
        <p:txBody>
          <a:bodyPr/>
          <a:lstStyle/>
          <a:p>
            <a:endParaRPr lang="en-US"/>
          </a:p>
        </p:txBody>
      </p:sp>
      <p:sp>
        <p:nvSpPr>
          <p:cNvPr id="3" name="Shape 1"/>
          <p:cNvSpPr/>
          <p:nvPr/>
        </p:nvSpPr>
        <p:spPr>
          <a:xfrm>
            <a:off x="0" y="0"/>
            <a:ext cx="164592" cy="914400"/>
          </a:xfrm>
          <a:prstGeom prst="rect">
            <a:avLst/>
          </a:prstGeom>
          <a:solidFill>
            <a:srgbClr val="2563EB"/>
          </a:solidFill>
          <a:ln w="12700">
            <a:solidFill>
              <a:srgbClr val="2563EB"/>
            </a:solidFill>
            <a:prstDash val="solid"/>
          </a:ln>
        </p:spPr>
        <p:txBody>
          <a:bodyPr/>
          <a:lstStyle/>
          <a:p>
            <a:endParaRPr lang="en-US"/>
          </a:p>
        </p:txBody>
      </p:sp>
      <p:sp>
        <p:nvSpPr>
          <p:cNvPr id="4" name="Text 2"/>
          <p:cNvSpPr/>
          <p:nvPr/>
        </p:nvSpPr>
        <p:spPr>
          <a:xfrm>
            <a:off x="420624" y="54864"/>
            <a:ext cx="3200400" cy="237744"/>
          </a:xfrm>
          <a:prstGeom prst="rect">
            <a:avLst/>
          </a:prstGeom>
          <a:noFill/>
          <a:ln/>
        </p:spPr>
        <p:txBody>
          <a:bodyPr wrap="square" rtlCol="0" anchor="ctr"/>
          <a:lstStyle/>
          <a:p>
            <a:pPr marL="0" indent="0">
              <a:buNone/>
            </a:pPr>
            <a:r>
              <a:rPr lang="en-US" sz="850" b="1" kern="0" spc="300" dirty="0">
                <a:solidFill>
                  <a:srgbClr val="2563EB"/>
                </a:solidFill>
              </a:rPr>
              <a:t>CASE STUDY 1</a:t>
            </a:r>
            <a:endParaRPr lang="en-US" sz="850" dirty="0"/>
          </a:p>
        </p:txBody>
      </p:sp>
      <p:sp>
        <p:nvSpPr>
          <p:cNvPr id="5" name="Text 3"/>
          <p:cNvSpPr/>
          <p:nvPr/>
        </p:nvSpPr>
        <p:spPr>
          <a:xfrm>
            <a:off x="420624" y="274320"/>
            <a:ext cx="8339328" cy="420624"/>
          </a:xfrm>
          <a:prstGeom prst="rect">
            <a:avLst/>
          </a:prstGeom>
          <a:noFill/>
          <a:ln/>
        </p:spPr>
        <p:txBody>
          <a:bodyPr wrap="square" rtlCol="0" anchor="ctr"/>
          <a:lstStyle/>
          <a:p>
            <a:pPr marL="0" indent="0">
              <a:buNone/>
            </a:pPr>
            <a:r>
              <a:rPr lang="en-US" sz="2200" b="1" dirty="0">
                <a:solidFill>
                  <a:srgbClr val="FFFFFF"/>
                </a:solidFill>
                <a:latin typeface="Calibri" pitchFamily="34" charset="0"/>
                <a:ea typeface="Calibri" pitchFamily="34" charset="-122"/>
                <a:cs typeface="Calibri" pitchFamily="34" charset="-120"/>
              </a:rPr>
              <a:t>Silent System Failure</a:t>
            </a:r>
            <a:endParaRPr lang="en-US" sz="2200" dirty="0"/>
          </a:p>
        </p:txBody>
      </p:sp>
      <p:sp>
        <p:nvSpPr>
          <p:cNvPr id="6" name="Text 4"/>
          <p:cNvSpPr/>
          <p:nvPr/>
        </p:nvSpPr>
        <p:spPr>
          <a:xfrm>
            <a:off x="420624" y="713232"/>
            <a:ext cx="8339328" cy="201168"/>
          </a:xfrm>
          <a:prstGeom prst="rect">
            <a:avLst/>
          </a:prstGeom>
          <a:noFill/>
          <a:ln/>
        </p:spPr>
        <p:txBody>
          <a:bodyPr wrap="square" rtlCol="0" anchor="ctr"/>
          <a:lstStyle/>
          <a:p>
            <a:pPr marL="0" indent="0">
              <a:buNone/>
            </a:pPr>
            <a:r>
              <a:rPr lang="en-US" sz="900" dirty="0">
                <a:solidFill>
                  <a:srgbClr val="9CA3AF"/>
                </a:solidFill>
              </a:rPr>
              <a:t>Southeast Asian Bank  ·  ISO 8583  ·  ATM Network  ·  Routine microservice update</a:t>
            </a:r>
            <a:endParaRPr lang="en-US" sz="900" dirty="0"/>
          </a:p>
        </p:txBody>
      </p:sp>
      <p:sp>
        <p:nvSpPr>
          <p:cNvPr id="7" name="Shape 5"/>
          <p:cNvSpPr/>
          <p:nvPr/>
        </p:nvSpPr>
        <p:spPr>
          <a:xfrm>
            <a:off x="182880" y="987552"/>
            <a:ext cx="2852928" cy="2084832"/>
          </a:xfrm>
          <a:prstGeom prst="rect">
            <a:avLst/>
          </a:prstGeom>
          <a:solidFill>
            <a:srgbClr val="FFFFFF"/>
          </a:solidFill>
          <a:ln w="12700">
            <a:solidFill>
              <a:srgbClr val="E5E7EB"/>
            </a:solidFill>
            <a:prstDash val="solid"/>
          </a:ln>
          <a:effectLst>
            <a:outerShdw blurRad="101600" dist="25400" dir="8100000" algn="bl" rotWithShape="0">
              <a:srgbClr val="111827">
                <a:alpha val="10000"/>
              </a:srgbClr>
            </a:outerShdw>
          </a:effectLst>
        </p:spPr>
        <p:txBody>
          <a:bodyPr/>
          <a:lstStyle/>
          <a:p>
            <a:endParaRPr lang="en-US"/>
          </a:p>
        </p:txBody>
      </p:sp>
      <p:sp>
        <p:nvSpPr>
          <p:cNvPr id="8" name="Shape 6"/>
          <p:cNvSpPr/>
          <p:nvPr/>
        </p:nvSpPr>
        <p:spPr>
          <a:xfrm>
            <a:off x="182880" y="987552"/>
            <a:ext cx="2852928" cy="45720"/>
          </a:xfrm>
          <a:prstGeom prst="rect">
            <a:avLst/>
          </a:prstGeom>
          <a:solidFill>
            <a:srgbClr val="2563EB"/>
          </a:solidFill>
          <a:ln w="12700">
            <a:solidFill>
              <a:srgbClr val="2563EB"/>
            </a:solidFill>
            <a:prstDash val="solid"/>
          </a:ln>
        </p:spPr>
        <p:txBody>
          <a:bodyPr/>
          <a:lstStyle/>
          <a:p>
            <a:endParaRPr lang="en-US"/>
          </a:p>
        </p:txBody>
      </p:sp>
      <p:sp>
        <p:nvSpPr>
          <p:cNvPr id="9" name="Text 7"/>
          <p:cNvSpPr/>
          <p:nvPr/>
        </p:nvSpPr>
        <p:spPr>
          <a:xfrm>
            <a:off x="310896" y="1060704"/>
            <a:ext cx="2633472" cy="256032"/>
          </a:xfrm>
          <a:prstGeom prst="rect">
            <a:avLst/>
          </a:prstGeom>
          <a:noFill/>
          <a:ln/>
        </p:spPr>
        <p:txBody>
          <a:bodyPr wrap="square" rtlCol="0" anchor="ctr"/>
          <a:lstStyle/>
          <a:p>
            <a:pPr marL="0" indent="0">
              <a:buNone/>
            </a:pPr>
            <a:r>
              <a:rPr lang="en-US" sz="1000" b="1" dirty="0">
                <a:solidFill>
                  <a:srgbClr val="2563EB"/>
                </a:solidFill>
              </a:rPr>
              <a:t>What happened</a:t>
            </a:r>
            <a:endParaRPr lang="en-US" sz="1000" dirty="0"/>
          </a:p>
        </p:txBody>
      </p:sp>
      <p:sp>
        <p:nvSpPr>
          <p:cNvPr id="10" name="Text 8"/>
          <p:cNvSpPr/>
          <p:nvPr/>
        </p:nvSpPr>
        <p:spPr>
          <a:xfrm>
            <a:off x="310896" y="1353312"/>
            <a:ext cx="2633472" cy="1627632"/>
          </a:xfrm>
          <a:prstGeom prst="rect">
            <a:avLst/>
          </a:prstGeom>
          <a:noFill/>
          <a:ln/>
        </p:spPr>
        <p:txBody>
          <a:bodyPr wrap="square" rtlCol="0" anchor="ctr"/>
          <a:lstStyle/>
          <a:p>
            <a:pPr marL="0" indent="0">
              <a:buNone/>
            </a:pPr>
            <a:r>
              <a:rPr lang="en-US" sz="900" dirty="0">
                <a:solidFill>
                  <a:srgbClr val="374151"/>
                </a:solidFill>
              </a:rPr>
              <a:t>A Southeast Asian bank updated a microservice routing rule — a routine change, reviewed and approved through standard change management. ISO 8583 field DE48 was silently truncated for ATM transactions as a result of an unexamined interaction between the routing change and field-level handling in the downstream processor.</a:t>
            </a:r>
            <a:endParaRPr lang="en-US" sz="900" dirty="0"/>
          </a:p>
        </p:txBody>
      </p:sp>
      <p:sp>
        <p:nvSpPr>
          <p:cNvPr id="11" name="Shape 9"/>
          <p:cNvSpPr/>
          <p:nvPr/>
        </p:nvSpPr>
        <p:spPr>
          <a:xfrm>
            <a:off x="3172968" y="987552"/>
            <a:ext cx="2852928" cy="2084832"/>
          </a:xfrm>
          <a:prstGeom prst="rect">
            <a:avLst/>
          </a:prstGeom>
          <a:solidFill>
            <a:srgbClr val="FFFFFF"/>
          </a:solidFill>
          <a:ln w="12700">
            <a:solidFill>
              <a:srgbClr val="E5E7EB"/>
            </a:solidFill>
            <a:prstDash val="solid"/>
          </a:ln>
          <a:effectLst>
            <a:outerShdw blurRad="101600" dist="25400" dir="8100000" algn="bl" rotWithShape="0">
              <a:srgbClr val="111827">
                <a:alpha val="10000"/>
              </a:srgbClr>
            </a:outerShdw>
          </a:effectLst>
        </p:spPr>
        <p:txBody>
          <a:bodyPr/>
          <a:lstStyle/>
          <a:p>
            <a:endParaRPr lang="en-US"/>
          </a:p>
        </p:txBody>
      </p:sp>
      <p:sp>
        <p:nvSpPr>
          <p:cNvPr id="12" name="Shape 10"/>
          <p:cNvSpPr/>
          <p:nvPr/>
        </p:nvSpPr>
        <p:spPr>
          <a:xfrm>
            <a:off x="3172968" y="987552"/>
            <a:ext cx="2852928" cy="45720"/>
          </a:xfrm>
          <a:prstGeom prst="rect">
            <a:avLst/>
          </a:prstGeom>
          <a:solidFill>
            <a:srgbClr val="2563EB"/>
          </a:solidFill>
          <a:ln w="12700">
            <a:solidFill>
              <a:srgbClr val="2563EB"/>
            </a:solidFill>
            <a:prstDash val="solid"/>
          </a:ln>
        </p:spPr>
        <p:txBody>
          <a:bodyPr/>
          <a:lstStyle/>
          <a:p>
            <a:endParaRPr lang="en-US"/>
          </a:p>
        </p:txBody>
      </p:sp>
      <p:sp>
        <p:nvSpPr>
          <p:cNvPr id="13" name="Text 11"/>
          <p:cNvSpPr/>
          <p:nvPr/>
        </p:nvSpPr>
        <p:spPr>
          <a:xfrm>
            <a:off x="3300984" y="1060704"/>
            <a:ext cx="2633472" cy="256032"/>
          </a:xfrm>
          <a:prstGeom prst="rect">
            <a:avLst/>
          </a:prstGeom>
          <a:noFill/>
          <a:ln/>
        </p:spPr>
        <p:txBody>
          <a:bodyPr wrap="square" rtlCol="0" anchor="ctr"/>
          <a:lstStyle/>
          <a:p>
            <a:pPr marL="0" indent="0">
              <a:buNone/>
            </a:pPr>
            <a:r>
              <a:rPr lang="en-US" sz="1000" b="1" dirty="0">
                <a:solidFill>
                  <a:srgbClr val="2563EB"/>
                </a:solidFill>
              </a:rPr>
              <a:t>What the team did not know</a:t>
            </a:r>
            <a:endParaRPr lang="en-US" sz="1000" dirty="0"/>
          </a:p>
        </p:txBody>
      </p:sp>
      <p:sp>
        <p:nvSpPr>
          <p:cNvPr id="14" name="Text 12"/>
          <p:cNvSpPr/>
          <p:nvPr/>
        </p:nvSpPr>
        <p:spPr>
          <a:xfrm>
            <a:off x="3300984" y="1353312"/>
            <a:ext cx="2633472" cy="1627632"/>
          </a:xfrm>
          <a:prstGeom prst="rect">
            <a:avLst/>
          </a:prstGeom>
          <a:noFill/>
          <a:ln/>
        </p:spPr>
        <p:txBody>
          <a:bodyPr wrap="square" rtlCol="0" anchor="ctr"/>
          <a:lstStyle/>
          <a:p>
            <a:pPr marL="0" indent="0">
              <a:buNone/>
            </a:pPr>
            <a:r>
              <a:rPr lang="en-US" sz="900" dirty="0">
                <a:solidFill>
                  <a:srgbClr val="374151"/>
                </a:solidFill>
              </a:rPr>
              <a:t>No test existed for the interaction between a routing change and DE48 handling. The scenario had never failed before. Generic tooling had no way to model it. The system passed all automated checks.</a:t>
            </a:r>
            <a:endParaRPr lang="en-US" sz="900" dirty="0"/>
          </a:p>
        </p:txBody>
      </p:sp>
      <p:sp>
        <p:nvSpPr>
          <p:cNvPr id="15" name="Shape 13"/>
          <p:cNvSpPr/>
          <p:nvPr/>
        </p:nvSpPr>
        <p:spPr>
          <a:xfrm>
            <a:off x="6163056" y="987552"/>
            <a:ext cx="2852928" cy="2084832"/>
          </a:xfrm>
          <a:prstGeom prst="rect">
            <a:avLst/>
          </a:prstGeom>
          <a:solidFill>
            <a:srgbClr val="FFFFFF"/>
          </a:solidFill>
          <a:ln w="12700">
            <a:solidFill>
              <a:srgbClr val="E5E7EB"/>
            </a:solidFill>
            <a:prstDash val="solid"/>
          </a:ln>
          <a:effectLst>
            <a:outerShdw blurRad="101600" dist="25400" dir="8100000" algn="bl" rotWithShape="0">
              <a:srgbClr val="111827">
                <a:alpha val="10000"/>
              </a:srgbClr>
            </a:outerShdw>
          </a:effectLst>
        </p:spPr>
        <p:txBody>
          <a:bodyPr/>
          <a:lstStyle/>
          <a:p>
            <a:endParaRPr lang="en-US"/>
          </a:p>
        </p:txBody>
      </p:sp>
      <p:sp>
        <p:nvSpPr>
          <p:cNvPr id="16" name="Shape 14"/>
          <p:cNvSpPr/>
          <p:nvPr/>
        </p:nvSpPr>
        <p:spPr>
          <a:xfrm>
            <a:off x="6163056" y="987552"/>
            <a:ext cx="2852928" cy="45720"/>
          </a:xfrm>
          <a:prstGeom prst="rect">
            <a:avLst/>
          </a:prstGeom>
          <a:solidFill>
            <a:srgbClr val="2563EB"/>
          </a:solidFill>
          <a:ln w="12700">
            <a:solidFill>
              <a:srgbClr val="2563EB"/>
            </a:solidFill>
            <a:prstDash val="solid"/>
          </a:ln>
        </p:spPr>
        <p:txBody>
          <a:bodyPr/>
          <a:lstStyle/>
          <a:p>
            <a:endParaRPr lang="en-US"/>
          </a:p>
        </p:txBody>
      </p:sp>
      <p:sp>
        <p:nvSpPr>
          <p:cNvPr id="17" name="Text 15"/>
          <p:cNvSpPr/>
          <p:nvPr/>
        </p:nvSpPr>
        <p:spPr>
          <a:xfrm>
            <a:off x="6291072" y="1060704"/>
            <a:ext cx="2633472" cy="256032"/>
          </a:xfrm>
          <a:prstGeom prst="rect">
            <a:avLst/>
          </a:prstGeom>
          <a:noFill/>
          <a:ln/>
        </p:spPr>
        <p:txBody>
          <a:bodyPr wrap="square" rtlCol="0" anchor="ctr"/>
          <a:lstStyle/>
          <a:p>
            <a:pPr marL="0" indent="0">
              <a:buNone/>
            </a:pPr>
            <a:r>
              <a:rPr lang="en-US" sz="1000" b="1" dirty="0">
                <a:solidFill>
                  <a:srgbClr val="2563EB"/>
                </a:solidFill>
              </a:rPr>
              <a:t>How it was discovered</a:t>
            </a:r>
            <a:endParaRPr lang="en-US" sz="1000" dirty="0"/>
          </a:p>
        </p:txBody>
      </p:sp>
      <p:sp>
        <p:nvSpPr>
          <p:cNvPr id="18" name="Text 16"/>
          <p:cNvSpPr/>
          <p:nvPr/>
        </p:nvSpPr>
        <p:spPr>
          <a:xfrm>
            <a:off x="6291072" y="1353312"/>
            <a:ext cx="2633472" cy="1627632"/>
          </a:xfrm>
          <a:prstGeom prst="rect">
            <a:avLst/>
          </a:prstGeom>
          <a:noFill/>
          <a:ln/>
        </p:spPr>
        <p:txBody>
          <a:bodyPr wrap="square" rtlCol="0" anchor="ctr"/>
          <a:lstStyle/>
          <a:p>
            <a:pPr marL="0" indent="0">
              <a:buNone/>
            </a:pPr>
            <a:r>
              <a:rPr lang="en-US" sz="900" dirty="0">
                <a:solidFill>
                  <a:srgbClr val="374151"/>
                </a:solidFill>
              </a:rPr>
              <a:t>Cardholders experienced unexplained declines for 11 days — undetected until a surge in call-centre complaints triggered investigation.</a:t>
            </a:r>
            <a:endParaRPr lang="en-US" sz="900" dirty="0"/>
          </a:p>
        </p:txBody>
      </p:sp>
      <p:sp>
        <p:nvSpPr>
          <p:cNvPr id="19" name="Shape 17"/>
          <p:cNvSpPr/>
          <p:nvPr/>
        </p:nvSpPr>
        <p:spPr>
          <a:xfrm>
            <a:off x="182880" y="3145536"/>
            <a:ext cx="8778240" cy="548640"/>
          </a:xfrm>
          <a:prstGeom prst="rect">
            <a:avLst/>
          </a:prstGeom>
          <a:solidFill>
            <a:srgbClr val="DBEAFE"/>
          </a:solidFill>
          <a:ln w="12700">
            <a:solidFill>
              <a:srgbClr val="E5E7EB"/>
            </a:solidFill>
            <a:prstDash val="solid"/>
          </a:ln>
        </p:spPr>
        <p:txBody>
          <a:bodyPr/>
          <a:lstStyle/>
          <a:p>
            <a:endParaRPr lang="en-US"/>
          </a:p>
        </p:txBody>
      </p:sp>
      <p:sp>
        <p:nvSpPr>
          <p:cNvPr id="20" name="Shape 18"/>
          <p:cNvSpPr/>
          <p:nvPr/>
        </p:nvSpPr>
        <p:spPr>
          <a:xfrm>
            <a:off x="182880" y="3145536"/>
            <a:ext cx="54864" cy="548640"/>
          </a:xfrm>
          <a:prstGeom prst="rect">
            <a:avLst/>
          </a:prstGeom>
          <a:solidFill>
            <a:srgbClr val="2563EB"/>
          </a:solidFill>
          <a:ln w="12700">
            <a:solidFill>
              <a:srgbClr val="2563EB"/>
            </a:solidFill>
            <a:prstDash val="solid"/>
          </a:ln>
        </p:spPr>
        <p:txBody>
          <a:bodyPr/>
          <a:lstStyle/>
          <a:p>
            <a:endParaRPr lang="en-US"/>
          </a:p>
        </p:txBody>
      </p:sp>
      <p:sp>
        <p:nvSpPr>
          <p:cNvPr id="21" name="Text 19"/>
          <p:cNvSpPr/>
          <p:nvPr/>
        </p:nvSpPr>
        <p:spPr>
          <a:xfrm>
            <a:off x="310896" y="3145536"/>
            <a:ext cx="8522208" cy="548640"/>
          </a:xfrm>
          <a:prstGeom prst="rect">
            <a:avLst/>
          </a:prstGeom>
          <a:noFill/>
          <a:ln/>
        </p:spPr>
        <p:txBody>
          <a:bodyPr wrap="square" lIns="0" tIns="0" rIns="0" bIns="0" rtlCol="0" anchor="ctr"/>
          <a:lstStyle/>
          <a:p>
            <a:pPr marL="0" indent="0">
              <a:buNone/>
            </a:pPr>
            <a:r>
              <a:rPr lang="en-US" sz="950" i="1" dirty="0">
                <a:solidFill>
                  <a:srgbClr val="1F2937"/>
                </a:solidFill>
              </a:rPr>
              <a:t>ROOT CAUSE  ·  Unvalidated interaction between a routine system change and a live ISO 8583 protocol field — a class of risk invisible to generic tooling.</a:t>
            </a:r>
            <a:endParaRPr lang="en-US" sz="950" dirty="0"/>
          </a:p>
        </p:txBody>
      </p:sp>
      <p:sp>
        <p:nvSpPr>
          <p:cNvPr id="22" name="Shape 20"/>
          <p:cNvSpPr/>
          <p:nvPr/>
        </p:nvSpPr>
        <p:spPr>
          <a:xfrm>
            <a:off x="182880" y="3767328"/>
            <a:ext cx="2852928" cy="1042416"/>
          </a:xfrm>
          <a:prstGeom prst="rect">
            <a:avLst/>
          </a:prstGeom>
          <a:solidFill>
            <a:srgbClr val="2563EB"/>
          </a:solidFill>
          <a:ln w="12700">
            <a:solidFill>
              <a:srgbClr val="2563EB"/>
            </a:solidFill>
            <a:prstDash val="solid"/>
          </a:ln>
          <a:effectLst>
            <a:outerShdw blurRad="101600" dist="25400" dir="8100000" algn="bl" rotWithShape="0">
              <a:srgbClr val="111827">
                <a:alpha val="10000"/>
              </a:srgbClr>
            </a:outerShdw>
          </a:effectLst>
        </p:spPr>
        <p:txBody>
          <a:bodyPr/>
          <a:lstStyle/>
          <a:p>
            <a:endParaRPr lang="en-US"/>
          </a:p>
        </p:txBody>
      </p:sp>
      <p:sp>
        <p:nvSpPr>
          <p:cNvPr id="23" name="Text 21"/>
          <p:cNvSpPr/>
          <p:nvPr/>
        </p:nvSpPr>
        <p:spPr>
          <a:xfrm>
            <a:off x="274320" y="3803904"/>
            <a:ext cx="2651760" cy="475488"/>
          </a:xfrm>
          <a:prstGeom prst="rect">
            <a:avLst/>
          </a:prstGeom>
          <a:noFill/>
          <a:ln/>
        </p:spPr>
        <p:txBody>
          <a:bodyPr wrap="square" rtlCol="0" anchor="ctr"/>
          <a:lstStyle/>
          <a:p>
            <a:pPr marL="0" indent="0">
              <a:buNone/>
            </a:pPr>
            <a:r>
              <a:rPr lang="en-US" sz="2600" b="1" dirty="0">
                <a:solidFill>
                  <a:srgbClr val="FFFFFF"/>
                </a:solidFill>
                <a:latin typeface="Calibri" pitchFamily="34" charset="0"/>
                <a:ea typeface="Calibri" pitchFamily="34" charset="-122"/>
                <a:cs typeface="Calibri" pitchFamily="34" charset="-120"/>
              </a:rPr>
              <a:t>11 days</a:t>
            </a:r>
            <a:endParaRPr lang="en-US" sz="2600" dirty="0"/>
          </a:p>
        </p:txBody>
      </p:sp>
      <p:sp>
        <p:nvSpPr>
          <p:cNvPr id="24" name="Text 22"/>
          <p:cNvSpPr/>
          <p:nvPr/>
        </p:nvSpPr>
        <p:spPr>
          <a:xfrm>
            <a:off x="274320" y="4297680"/>
            <a:ext cx="2651760" cy="438912"/>
          </a:xfrm>
          <a:prstGeom prst="rect">
            <a:avLst/>
          </a:prstGeom>
          <a:noFill/>
          <a:ln/>
        </p:spPr>
        <p:txBody>
          <a:bodyPr wrap="square" rtlCol="0" anchor="ctr"/>
          <a:lstStyle/>
          <a:p>
            <a:pPr marL="0" indent="0">
              <a:buNone/>
            </a:pPr>
            <a:r>
              <a:rPr lang="en-US" sz="850" dirty="0">
                <a:solidFill>
                  <a:srgbClr val="DBEAFE"/>
                </a:solidFill>
              </a:rPr>
              <a:t>ATM declines before detection</a:t>
            </a:r>
            <a:endParaRPr lang="en-US" sz="850" dirty="0"/>
          </a:p>
        </p:txBody>
      </p:sp>
      <p:sp>
        <p:nvSpPr>
          <p:cNvPr id="25" name="Shape 23"/>
          <p:cNvSpPr/>
          <p:nvPr/>
        </p:nvSpPr>
        <p:spPr>
          <a:xfrm>
            <a:off x="3172968" y="3767328"/>
            <a:ext cx="2852928" cy="1042416"/>
          </a:xfrm>
          <a:prstGeom prst="rect">
            <a:avLst/>
          </a:prstGeom>
          <a:solidFill>
            <a:srgbClr val="2563EB"/>
          </a:solidFill>
          <a:ln w="12700">
            <a:solidFill>
              <a:srgbClr val="2563EB"/>
            </a:solidFill>
            <a:prstDash val="solid"/>
          </a:ln>
          <a:effectLst>
            <a:outerShdw blurRad="101600" dist="25400" dir="8100000" algn="bl" rotWithShape="0">
              <a:srgbClr val="111827">
                <a:alpha val="10000"/>
              </a:srgbClr>
            </a:outerShdw>
          </a:effectLst>
        </p:spPr>
        <p:txBody>
          <a:bodyPr/>
          <a:lstStyle/>
          <a:p>
            <a:endParaRPr lang="en-US"/>
          </a:p>
        </p:txBody>
      </p:sp>
      <p:sp>
        <p:nvSpPr>
          <p:cNvPr id="26" name="Text 24"/>
          <p:cNvSpPr/>
          <p:nvPr/>
        </p:nvSpPr>
        <p:spPr>
          <a:xfrm>
            <a:off x="3264408" y="3803904"/>
            <a:ext cx="2651760" cy="475488"/>
          </a:xfrm>
          <a:prstGeom prst="rect">
            <a:avLst/>
          </a:prstGeom>
          <a:noFill/>
          <a:ln/>
        </p:spPr>
        <p:txBody>
          <a:bodyPr wrap="square" rtlCol="0" anchor="ctr"/>
          <a:lstStyle/>
          <a:p>
            <a:pPr marL="0" indent="0">
              <a:buNone/>
            </a:pPr>
            <a:r>
              <a:rPr lang="en-US" sz="2600" b="1" dirty="0">
                <a:solidFill>
                  <a:srgbClr val="FFFFFF"/>
                </a:solidFill>
                <a:latin typeface="Calibri" pitchFamily="34" charset="0"/>
                <a:ea typeface="Calibri" pitchFamily="34" charset="-122"/>
                <a:cs typeface="Calibri" pitchFamily="34" charset="-120"/>
              </a:rPr>
              <a:t>7 figures</a:t>
            </a:r>
            <a:endParaRPr lang="en-US" sz="2600" dirty="0"/>
          </a:p>
        </p:txBody>
      </p:sp>
      <p:sp>
        <p:nvSpPr>
          <p:cNvPr id="27" name="Text 25"/>
          <p:cNvSpPr/>
          <p:nvPr/>
        </p:nvSpPr>
        <p:spPr>
          <a:xfrm>
            <a:off x="3264408" y="4297680"/>
            <a:ext cx="2651760" cy="438912"/>
          </a:xfrm>
          <a:prstGeom prst="rect">
            <a:avLst/>
          </a:prstGeom>
          <a:noFill/>
          <a:ln/>
        </p:spPr>
        <p:txBody>
          <a:bodyPr wrap="square" rtlCol="0" anchor="ctr"/>
          <a:lstStyle/>
          <a:p>
            <a:pPr marL="0" indent="0">
              <a:buNone/>
            </a:pPr>
            <a:r>
              <a:rPr lang="en-US" sz="850" dirty="0">
                <a:solidFill>
                  <a:srgbClr val="DBEAFE"/>
                </a:solidFill>
              </a:rPr>
              <a:t>Disputes, remediation &amp; penalties</a:t>
            </a:r>
            <a:endParaRPr lang="en-US" sz="850" dirty="0"/>
          </a:p>
        </p:txBody>
      </p:sp>
      <p:sp>
        <p:nvSpPr>
          <p:cNvPr id="28" name="Shape 26"/>
          <p:cNvSpPr/>
          <p:nvPr/>
        </p:nvSpPr>
        <p:spPr>
          <a:xfrm>
            <a:off x="6163056" y="3767328"/>
            <a:ext cx="2852928" cy="1042416"/>
          </a:xfrm>
          <a:prstGeom prst="rect">
            <a:avLst/>
          </a:prstGeom>
          <a:solidFill>
            <a:srgbClr val="2563EB"/>
          </a:solidFill>
          <a:ln w="12700">
            <a:solidFill>
              <a:srgbClr val="2563EB"/>
            </a:solidFill>
            <a:prstDash val="solid"/>
          </a:ln>
          <a:effectLst>
            <a:outerShdw blurRad="101600" dist="25400" dir="8100000" algn="bl" rotWithShape="0">
              <a:srgbClr val="111827">
                <a:alpha val="10000"/>
              </a:srgbClr>
            </a:outerShdw>
          </a:effectLst>
        </p:spPr>
        <p:txBody>
          <a:bodyPr/>
          <a:lstStyle/>
          <a:p>
            <a:endParaRPr lang="en-US"/>
          </a:p>
        </p:txBody>
      </p:sp>
      <p:sp>
        <p:nvSpPr>
          <p:cNvPr id="29" name="Text 27"/>
          <p:cNvSpPr/>
          <p:nvPr/>
        </p:nvSpPr>
        <p:spPr>
          <a:xfrm>
            <a:off x="6254496" y="3803904"/>
            <a:ext cx="2651760" cy="475488"/>
          </a:xfrm>
          <a:prstGeom prst="rect">
            <a:avLst/>
          </a:prstGeom>
          <a:noFill/>
          <a:ln/>
        </p:spPr>
        <p:txBody>
          <a:bodyPr wrap="square" rtlCol="0" anchor="ctr"/>
          <a:lstStyle/>
          <a:p>
            <a:pPr marL="0" indent="0">
              <a:buNone/>
            </a:pPr>
            <a:r>
              <a:rPr lang="en-US" sz="2600" b="1" dirty="0">
                <a:solidFill>
                  <a:srgbClr val="FFFFFF"/>
                </a:solidFill>
                <a:latin typeface="Calibri" pitchFamily="34" charset="0"/>
                <a:ea typeface="Calibri" pitchFamily="34" charset="-122"/>
                <a:cs typeface="Calibri" pitchFamily="34" charset="-120"/>
              </a:rPr>
              <a:t>0 alerts</a:t>
            </a:r>
            <a:endParaRPr lang="en-US" sz="2600" dirty="0"/>
          </a:p>
        </p:txBody>
      </p:sp>
      <p:sp>
        <p:nvSpPr>
          <p:cNvPr id="30" name="Text 28"/>
          <p:cNvSpPr/>
          <p:nvPr/>
        </p:nvSpPr>
        <p:spPr>
          <a:xfrm>
            <a:off x="6254496" y="4297680"/>
            <a:ext cx="2651760" cy="438912"/>
          </a:xfrm>
          <a:prstGeom prst="rect">
            <a:avLst/>
          </a:prstGeom>
          <a:noFill/>
          <a:ln/>
        </p:spPr>
        <p:txBody>
          <a:bodyPr wrap="square" rtlCol="0" anchor="ctr"/>
          <a:lstStyle/>
          <a:p>
            <a:pPr marL="0" indent="0">
              <a:buNone/>
            </a:pPr>
            <a:r>
              <a:rPr lang="en-US" sz="850" dirty="0">
                <a:solidFill>
                  <a:srgbClr val="DBEAFE"/>
                </a:solidFill>
              </a:rPr>
              <a:t>Passed all automated checks</a:t>
            </a:r>
            <a:endParaRPr lang="en-US" sz="850" dirty="0"/>
          </a:p>
        </p:txBody>
      </p:sp>
      <p:sp>
        <p:nvSpPr>
          <p:cNvPr id="31" name="Shape 29"/>
          <p:cNvSpPr/>
          <p:nvPr/>
        </p:nvSpPr>
        <p:spPr>
          <a:xfrm>
            <a:off x="0" y="4832604"/>
            <a:ext cx="9144000" cy="310896"/>
          </a:xfrm>
          <a:prstGeom prst="rect">
            <a:avLst/>
          </a:prstGeom>
          <a:solidFill>
            <a:srgbClr val="F9FAFB"/>
          </a:solidFill>
          <a:ln w="12700">
            <a:solidFill>
              <a:srgbClr val="E5E7EB"/>
            </a:solidFill>
            <a:prstDash val="solid"/>
          </a:ln>
        </p:spPr>
        <p:txBody>
          <a:bodyPr/>
          <a:lstStyle/>
          <a:p>
            <a:endParaRPr lang="en-US"/>
          </a:p>
        </p:txBody>
      </p:sp>
      <p:sp>
        <p:nvSpPr>
          <p:cNvPr id="32" name="Shape 30"/>
          <p:cNvSpPr/>
          <p:nvPr/>
        </p:nvSpPr>
        <p:spPr>
          <a:xfrm>
            <a:off x="0" y="4832604"/>
            <a:ext cx="164592" cy="310896"/>
          </a:xfrm>
          <a:prstGeom prst="rect">
            <a:avLst/>
          </a:prstGeom>
          <a:solidFill>
            <a:srgbClr val="2563EB"/>
          </a:solidFill>
          <a:ln w="12700">
            <a:solidFill>
              <a:srgbClr val="2563EB"/>
            </a:solidFill>
            <a:prstDash val="solid"/>
          </a:ln>
        </p:spPr>
        <p:txBody>
          <a:bodyPr/>
          <a:lstStyle/>
          <a:p>
            <a:endParaRPr lang="en-US"/>
          </a:p>
        </p:txBody>
      </p:sp>
      <p:sp>
        <p:nvSpPr>
          <p:cNvPr id="33" name="Text 31"/>
          <p:cNvSpPr/>
          <p:nvPr/>
        </p:nvSpPr>
        <p:spPr>
          <a:xfrm>
            <a:off x="329184" y="4832604"/>
            <a:ext cx="8595360" cy="310896"/>
          </a:xfrm>
          <a:prstGeom prst="rect">
            <a:avLst/>
          </a:prstGeom>
          <a:noFill/>
          <a:ln/>
        </p:spPr>
        <p:txBody>
          <a:bodyPr wrap="square" lIns="0" tIns="0" rIns="0" bIns="0" rtlCol="0" anchor="ctr"/>
          <a:lstStyle/>
          <a:p>
            <a:pPr marL="0" indent="0">
              <a:buNone/>
            </a:pPr>
            <a:r>
              <a:rPr lang="en-US" sz="850" dirty="0">
                <a:solidFill>
                  <a:srgbClr val="6B7280"/>
                </a:solidFill>
              </a:rPr>
              <a:t>PruTan: Studio + Sandbox. Always-on BAU validation surfaces which changes touch which flows — before they reach production.</a:t>
            </a:r>
            <a:endParaRPr lang="en-US" sz="850"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name="Slide 4">
    <p:bg>
      <p:bgPr>
        <a:solidFill>
          <a:srgbClr val="F9FAFB"/>
        </a:solidFill>
        <a:effectLst/>
      </p:bgPr>
    </p:bg>
    <p:spTree>
      <p:nvGrpSpPr>
        <p:cNvPr id="1" name=""/>
        <p:cNvGrpSpPr/>
        <p:nvPr/>
      </p:nvGrpSpPr>
      <p:grpSpPr>
        <a:xfrm>
          <a:off x="0" y="0"/>
          <a:ext cx="0" cy="0"/>
          <a:chOff x="0" y="0"/>
          <a:chExt cx="0" cy="0"/>
        </a:xfrm>
      </p:grpSpPr>
      <p:sp>
        <p:nvSpPr>
          <p:cNvPr id="2" name="Shape 0"/>
          <p:cNvSpPr/>
          <p:nvPr/>
        </p:nvSpPr>
        <p:spPr>
          <a:xfrm>
            <a:off x="0" y="0"/>
            <a:ext cx="9144000" cy="914400"/>
          </a:xfrm>
          <a:prstGeom prst="rect">
            <a:avLst/>
          </a:prstGeom>
          <a:solidFill>
            <a:srgbClr val="111827"/>
          </a:solidFill>
          <a:ln w="12700">
            <a:solidFill>
              <a:srgbClr val="111827"/>
            </a:solidFill>
            <a:prstDash val="solid"/>
          </a:ln>
        </p:spPr>
        <p:txBody>
          <a:bodyPr/>
          <a:lstStyle/>
          <a:p>
            <a:endParaRPr lang="en-US"/>
          </a:p>
        </p:txBody>
      </p:sp>
      <p:sp>
        <p:nvSpPr>
          <p:cNvPr id="3" name="Shape 1"/>
          <p:cNvSpPr/>
          <p:nvPr/>
        </p:nvSpPr>
        <p:spPr>
          <a:xfrm>
            <a:off x="0" y="0"/>
            <a:ext cx="164592" cy="914400"/>
          </a:xfrm>
          <a:prstGeom prst="rect">
            <a:avLst/>
          </a:prstGeom>
          <a:solidFill>
            <a:srgbClr val="2563EB"/>
          </a:solidFill>
          <a:ln w="12700">
            <a:solidFill>
              <a:srgbClr val="2563EB"/>
            </a:solidFill>
            <a:prstDash val="solid"/>
          </a:ln>
        </p:spPr>
        <p:txBody>
          <a:bodyPr/>
          <a:lstStyle/>
          <a:p>
            <a:endParaRPr lang="en-US"/>
          </a:p>
        </p:txBody>
      </p:sp>
      <p:sp>
        <p:nvSpPr>
          <p:cNvPr id="4" name="Text 2"/>
          <p:cNvSpPr/>
          <p:nvPr/>
        </p:nvSpPr>
        <p:spPr>
          <a:xfrm>
            <a:off x="420624" y="54864"/>
            <a:ext cx="3200400" cy="237744"/>
          </a:xfrm>
          <a:prstGeom prst="rect">
            <a:avLst/>
          </a:prstGeom>
          <a:noFill/>
          <a:ln/>
        </p:spPr>
        <p:txBody>
          <a:bodyPr wrap="square" rtlCol="0" anchor="ctr"/>
          <a:lstStyle/>
          <a:p>
            <a:pPr marL="0" indent="0">
              <a:buNone/>
            </a:pPr>
            <a:r>
              <a:rPr lang="en-US" sz="850" b="1" kern="0" spc="300" dirty="0">
                <a:solidFill>
                  <a:srgbClr val="2563EB"/>
                </a:solidFill>
              </a:rPr>
              <a:t>CASE STUDY 2</a:t>
            </a:r>
            <a:endParaRPr lang="en-US" sz="850" dirty="0"/>
          </a:p>
        </p:txBody>
      </p:sp>
      <p:sp>
        <p:nvSpPr>
          <p:cNvPr id="5" name="Text 3"/>
          <p:cNvSpPr/>
          <p:nvPr/>
        </p:nvSpPr>
        <p:spPr>
          <a:xfrm>
            <a:off x="420624" y="274320"/>
            <a:ext cx="8339328" cy="420624"/>
          </a:xfrm>
          <a:prstGeom prst="rect">
            <a:avLst/>
          </a:prstGeom>
          <a:noFill/>
          <a:ln/>
        </p:spPr>
        <p:txBody>
          <a:bodyPr wrap="square" rtlCol="0" anchor="ctr"/>
          <a:lstStyle/>
          <a:p>
            <a:pPr marL="0" indent="0">
              <a:buNone/>
            </a:pPr>
            <a:r>
              <a:rPr lang="en-US" sz="2200" b="1" dirty="0">
                <a:solidFill>
                  <a:srgbClr val="FFFFFF"/>
                </a:solidFill>
                <a:latin typeface="Calibri" pitchFamily="34" charset="0"/>
                <a:ea typeface="Calibri" pitchFamily="34" charset="-122"/>
                <a:cs typeface="Calibri" pitchFamily="34" charset="-120"/>
              </a:rPr>
              <a:t>ISO 20022 Migration Edge Cases</a:t>
            </a:r>
            <a:endParaRPr lang="en-US" sz="2200" dirty="0"/>
          </a:p>
        </p:txBody>
      </p:sp>
      <p:sp>
        <p:nvSpPr>
          <p:cNvPr id="6" name="Text 4"/>
          <p:cNvSpPr/>
          <p:nvPr/>
        </p:nvSpPr>
        <p:spPr>
          <a:xfrm>
            <a:off x="420624" y="713232"/>
            <a:ext cx="8339328" cy="201168"/>
          </a:xfrm>
          <a:prstGeom prst="rect">
            <a:avLst/>
          </a:prstGeom>
          <a:noFill/>
          <a:ln/>
        </p:spPr>
        <p:txBody>
          <a:bodyPr wrap="square" rtlCol="0" anchor="ctr"/>
          <a:lstStyle/>
          <a:p>
            <a:pPr marL="0" indent="0">
              <a:buNone/>
            </a:pPr>
            <a:r>
              <a:rPr lang="en-US" sz="900" dirty="0">
                <a:solidFill>
                  <a:srgbClr val="9CA3AF"/>
                </a:solidFill>
              </a:rPr>
              <a:t>European Payment Processor  ·  MT → MX Format Migration  ·  SWIFT international transactions</a:t>
            </a:r>
            <a:endParaRPr lang="en-US" sz="900" dirty="0"/>
          </a:p>
        </p:txBody>
      </p:sp>
      <p:sp>
        <p:nvSpPr>
          <p:cNvPr id="7" name="Shape 5"/>
          <p:cNvSpPr/>
          <p:nvPr/>
        </p:nvSpPr>
        <p:spPr>
          <a:xfrm>
            <a:off x="182880" y="987552"/>
            <a:ext cx="2852928" cy="2084832"/>
          </a:xfrm>
          <a:prstGeom prst="rect">
            <a:avLst/>
          </a:prstGeom>
          <a:solidFill>
            <a:srgbClr val="FFFFFF"/>
          </a:solidFill>
          <a:ln w="12700">
            <a:solidFill>
              <a:srgbClr val="E5E7EB"/>
            </a:solidFill>
            <a:prstDash val="solid"/>
          </a:ln>
          <a:effectLst>
            <a:outerShdw blurRad="101600" dist="25400" dir="8100000" algn="bl" rotWithShape="0">
              <a:srgbClr val="111827">
                <a:alpha val="10000"/>
              </a:srgbClr>
            </a:outerShdw>
          </a:effectLst>
        </p:spPr>
        <p:txBody>
          <a:bodyPr/>
          <a:lstStyle/>
          <a:p>
            <a:endParaRPr lang="en-US"/>
          </a:p>
        </p:txBody>
      </p:sp>
      <p:sp>
        <p:nvSpPr>
          <p:cNvPr id="8" name="Shape 6"/>
          <p:cNvSpPr/>
          <p:nvPr/>
        </p:nvSpPr>
        <p:spPr>
          <a:xfrm>
            <a:off x="182880" y="987552"/>
            <a:ext cx="2852928" cy="45720"/>
          </a:xfrm>
          <a:prstGeom prst="rect">
            <a:avLst/>
          </a:prstGeom>
          <a:solidFill>
            <a:srgbClr val="2563EB"/>
          </a:solidFill>
          <a:ln w="12700">
            <a:solidFill>
              <a:srgbClr val="2563EB"/>
            </a:solidFill>
            <a:prstDash val="solid"/>
          </a:ln>
        </p:spPr>
        <p:txBody>
          <a:bodyPr/>
          <a:lstStyle/>
          <a:p>
            <a:endParaRPr lang="en-US"/>
          </a:p>
        </p:txBody>
      </p:sp>
      <p:sp>
        <p:nvSpPr>
          <p:cNvPr id="9" name="Text 7"/>
          <p:cNvSpPr/>
          <p:nvPr/>
        </p:nvSpPr>
        <p:spPr>
          <a:xfrm>
            <a:off x="310896" y="1060704"/>
            <a:ext cx="2633472" cy="256032"/>
          </a:xfrm>
          <a:prstGeom prst="rect">
            <a:avLst/>
          </a:prstGeom>
          <a:noFill/>
          <a:ln/>
        </p:spPr>
        <p:txBody>
          <a:bodyPr wrap="square" rtlCol="0" anchor="ctr"/>
          <a:lstStyle/>
          <a:p>
            <a:pPr marL="0" indent="0">
              <a:buNone/>
            </a:pPr>
            <a:r>
              <a:rPr lang="en-US" sz="1000" b="1" dirty="0">
                <a:solidFill>
                  <a:srgbClr val="2563EB"/>
                </a:solidFill>
              </a:rPr>
              <a:t>What happened</a:t>
            </a:r>
            <a:endParaRPr lang="en-US" sz="1000" dirty="0"/>
          </a:p>
        </p:txBody>
      </p:sp>
      <p:sp>
        <p:nvSpPr>
          <p:cNvPr id="10" name="Text 8"/>
          <p:cNvSpPr/>
          <p:nvPr/>
        </p:nvSpPr>
        <p:spPr>
          <a:xfrm>
            <a:off x="310896" y="1353312"/>
            <a:ext cx="2633472" cy="1627632"/>
          </a:xfrm>
          <a:prstGeom prst="rect">
            <a:avLst/>
          </a:prstGeom>
          <a:noFill/>
          <a:ln/>
        </p:spPr>
        <p:txBody>
          <a:bodyPr wrap="square" rtlCol="0" anchor="ctr"/>
          <a:lstStyle/>
          <a:p>
            <a:pPr marL="0" indent="0">
              <a:buNone/>
            </a:pPr>
            <a:r>
              <a:rPr lang="en-US" sz="900" dirty="0">
                <a:solidFill>
                  <a:srgbClr val="374151"/>
                </a:solidFill>
              </a:rPr>
              <a:t>A European processor migrated from SWIFT MT to ISO 20022 MX format. Common message structures were mapped and tested thoroughly. Edge cases in structured address fields and extended remittance data were not examined — too numerous to cover manually, and general tooling had no schema-level awareness of the new format.</a:t>
            </a:r>
            <a:endParaRPr lang="en-US" sz="900" dirty="0"/>
          </a:p>
        </p:txBody>
      </p:sp>
      <p:sp>
        <p:nvSpPr>
          <p:cNvPr id="11" name="Shape 9"/>
          <p:cNvSpPr/>
          <p:nvPr/>
        </p:nvSpPr>
        <p:spPr>
          <a:xfrm>
            <a:off x="3172968" y="987552"/>
            <a:ext cx="2852928" cy="2084832"/>
          </a:xfrm>
          <a:prstGeom prst="rect">
            <a:avLst/>
          </a:prstGeom>
          <a:solidFill>
            <a:srgbClr val="FFFFFF"/>
          </a:solidFill>
          <a:ln w="12700">
            <a:solidFill>
              <a:srgbClr val="E5E7EB"/>
            </a:solidFill>
            <a:prstDash val="solid"/>
          </a:ln>
          <a:effectLst>
            <a:outerShdw blurRad="101600" dist="25400" dir="8100000" algn="bl" rotWithShape="0">
              <a:srgbClr val="111827">
                <a:alpha val="10000"/>
              </a:srgbClr>
            </a:outerShdw>
          </a:effectLst>
        </p:spPr>
        <p:txBody>
          <a:bodyPr/>
          <a:lstStyle/>
          <a:p>
            <a:endParaRPr lang="en-US"/>
          </a:p>
        </p:txBody>
      </p:sp>
      <p:sp>
        <p:nvSpPr>
          <p:cNvPr id="12" name="Shape 10"/>
          <p:cNvSpPr/>
          <p:nvPr/>
        </p:nvSpPr>
        <p:spPr>
          <a:xfrm>
            <a:off x="3172968" y="987552"/>
            <a:ext cx="2852928" cy="45720"/>
          </a:xfrm>
          <a:prstGeom prst="rect">
            <a:avLst/>
          </a:prstGeom>
          <a:solidFill>
            <a:srgbClr val="2563EB"/>
          </a:solidFill>
          <a:ln w="12700">
            <a:solidFill>
              <a:srgbClr val="2563EB"/>
            </a:solidFill>
            <a:prstDash val="solid"/>
          </a:ln>
        </p:spPr>
        <p:txBody>
          <a:bodyPr/>
          <a:lstStyle/>
          <a:p>
            <a:endParaRPr lang="en-US"/>
          </a:p>
        </p:txBody>
      </p:sp>
      <p:sp>
        <p:nvSpPr>
          <p:cNvPr id="13" name="Text 11"/>
          <p:cNvSpPr/>
          <p:nvPr/>
        </p:nvSpPr>
        <p:spPr>
          <a:xfrm>
            <a:off x="3300984" y="1060704"/>
            <a:ext cx="2633472" cy="256032"/>
          </a:xfrm>
          <a:prstGeom prst="rect">
            <a:avLst/>
          </a:prstGeom>
          <a:noFill/>
          <a:ln/>
        </p:spPr>
        <p:txBody>
          <a:bodyPr wrap="square" rtlCol="0" anchor="ctr"/>
          <a:lstStyle/>
          <a:p>
            <a:pPr marL="0" indent="0">
              <a:buNone/>
            </a:pPr>
            <a:r>
              <a:rPr lang="en-US" sz="1000" b="1" dirty="0">
                <a:solidFill>
                  <a:srgbClr val="2563EB"/>
                </a:solidFill>
              </a:rPr>
              <a:t>What the team did not know</a:t>
            </a:r>
            <a:endParaRPr lang="en-US" sz="1000" dirty="0"/>
          </a:p>
        </p:txBody>
      </p:sp>
      <p:sp>
        <p:nvSpPr>
          <p:cNvPr id="14" name="Text 12"/>
          <p:cNvSpPr/>
          <p:nvPr/>
        </p:nvSpPr>
        <p:spPr>
          <a:xfrm>
            <a:off x="3300984" y="1353312"/>
            <a:ext cx="2633472" cy="1627632"/>
          </a:xfrm>
          <a:prstGeom prst="rect">
            <a:avLst/>
          </a:prstGeom>
          <a:noFill/>
          <a:ln/>
        </p:spPr>
        <p:txBody>
          <a:bodyPr wrap="square" rtlCol="0" anchor="ctr"/>
          <a:lstStyle/>
          <a:p>
            <a:pPr marL="0" indent="0">
              <a:buNone/>
            </a:pPr>
            <a:r>
              <a:rPr lang="en-US" sz="900" dirty="0">
                <a:solidFill>
                  <a:srgbClr val="374151"/>
                </a:solidFill>
              </a:rPr>
              <a:t>Protocol migration creates thousands of new field combinations. Scheme-specific edge cases go unexamined when tooling cannot natively read both message formats and model their interaction.</a:t>
            </a:r>
            <a:endParaRPr lang="en-US" sz="900" dirty="0"/>
          </a:p>
        </p:txBody>
      </p:sp>
      <p:sp>
        <p:nvSpPr>
          <p:cNvPr id="15" name="Shape 13"/>
          <p:cNvSpPr/>
          <p:nvPr/>
        </p:nvSpPr>
        <p:spPr>
          <a:xfrm>
            <a:off x="6163056" y="987552"/>
            <a:ext cx="2852928" cy="2084832"/>
          </a:xfrm>
          <a:prstGeom prst="rect">
            <a:avLst/>
          </a:prstGeom>
          <a:solidFill>
            <a:srgbClr val="FFFFFF"/>
          </a:solidFill>
          <a:ln w="12700">
            <a:solidFill>
              <a:srgbClr val="E5E7EB"/>
            </a:solidFill>
            <a:prstDash val="solid"/>
          </a:ln>
          <a:effectLst>
            <a:outerShdw blurRad="101600" dist="25400" dir="8100000" algn="bl" rotWithShape="0">
              <a:srgbClr val="111827">
                <a:alpha val="10000"/>
              </a:srgbClr>
            </a:outerShdw>
          </a:effectLst>
        </p:spPr>
        <p:txBody>
          <a:bodyPr/>
          <a:lstStyle/>
          <a:p>
            <a:endParaRPr lang="en-US"/>
          </a:p>
        </p:txBody>
      </p:sp>
      <p:sp>
        <p:nvSpPr>
          <p:cNvPr id="16" name="Shape 14"/>
          <p:cNvSpPr/>
          <p:nvPr/>
        </p:nvSpPr>
        <p:spPr>
          <a:xfrm>
            <a:off x="6163056" y="987552"/>
            <a:ext cx="2852928" cy="45720"/>
          </a:xfrm>
          <a:prstGeom prst="rect">
            <a:avLst/>
          </a:prstGeom>
          <a:solidFill>
            <a:srgbClr val="2563EB"/>
          </a:solidFill>
          <a:ln w="12700">
            <a:solidFill>
              <a:srgbClr val="2563EB"/>
            </a:solidFill>
            <a:prstDash val="solid"/>
          </a:ln>
        </p:spPr>
        <p:txBody>
          <a:bodyPr/>
          <a:lstStyle/>
          <a:p>
            <a:endParaRPr lang="en-US"/>
          </a:p>
        </p:txBody>
      </p:sp>
      <p:sp>
        <p:nvSpPr>
          <p:cNvPr id="17" name="Text 15"/>
          <p:cNvSpPr/>
          <p:nvPr/>
        </p:nvSpPr>
        <p:spPr>
          <a:xfrm>
            <a:off x="6291072" y="1060704"/>
            <a:ext cx="2633472" cy="256032"/>
          </a:xfrm>
          <a:prstGeom prst="rect">
            <a:avLst/>
          </a:prstGeom>
          <a:noFill/>
          <a:ln/>
        </p:spPr>
        <p:txBody>
          <a:bodyPr wrap="square" rtlCol="0" anchor="ctr"/>
          <a:lstStyle/>
          <a:p>
            <a:pPr marL="0" indent="0">
              <a:buNone/>
            </a:pPr>
            <a:r>
              <a:rPr lang="en-US" sz="1000" b="1" dirty="0">
                <a:solidFill>
                  <a:srgbClr val="2563EB"/>
                </a:solidFill>
              </a:rPr>
              <a:t>How it was discovered</a:t>
            </a:r>
            <a:endParaRPr lang="en-US" sz="1000" dirty="0"/>
          </a:p>
        </p:txBody>
      </p:sp>
      <p:sp>
        <p:nvSpPr>
          <p:cNvPr id="18" name="Text 16"/>
          <p:cNvSpPr/>
          <p:nvPr/>
        </p:nvSpPr>
        <p:spPr>
          <a:xfrm>
            <a:off x="6291072" y="1353312"/>
            <a:ext cx="2633472" cy="1627632"/>
          </a:xfrm>
          <a:prstGeom prst="rect">
            <a:avLst/>
          </a:prstGeom>
          <a:noFill/>
          <a:ln/>
        </p:spPr>
        <p:txBody>
          <a:bodyPr wrap="square" rtlCol="0" anchor="ctr"/>
          <a:lstStyle/>
          <a:p>
            <a:pPr marL="0" indent="0">
              <a:buNone/>
            </a:pPr>
            <a:r>
              <a:rPr lang="en-US" sz="900" dirty="0">
                <a:solidFill>
                  <a:srgbClr val="374151"/>
                </a:solidFill>
              </a:rPr>
              <a:t>After go-live, SWIFT rejection rates climbed to 12% for a class of international transactions — discovered weeks later during routine scheme reconciliation.</a:t>
            </a:r>
            <a:endParaRPr lang="en-US" sz="900" dirty="0"/>
          </a:p>
        </p:txBody>
      </p:sp>
      <p:sp>
        <p:nvSpPr>
          <p:cNvPr id="19" name="Shape 17"/>
          <p:cNvSpPr/>
          <p:nvPr/>
        </p:nvSpPr>
        <p:spPr>
          <a:xfrm>
            <a:off x="182880" y="3145536"/>
            <a:ext cx="8778240" cy="548640"/>
          </a:xfrm>
          <a:prstGeom prst="rect">
            <a:avLst/>
          </a:prstGeom>
          <a:solidFill>
            <a:srgbClr val="DBEAFE"/>
          </a:solidFill>
          <a:ln w="12700">
            <a:solidFill>
              <a:srgbClr val="E5E7EB"/>
            </a:solidFill>
            <a:prstDash val="solid"/>
          </a:ln>
        </p:spPr>
        <p:txBody>
          <a:bodyPr/>
          <a:lstStyle/>
          <a:p>
            <a:endParaRPr lang="en-US"/>
          </a:p>
        </p:txBody>
      </p:sp>
      <p:sp>
        <p:nvSpPr>
          <p:cNvPr id="20" name="Shape 18"/>
          <p:cNvSpPr/>
          <p:nvPr/>
        </p:nvSpPr>
        <p:spPr>
          <a:xfrm>
            <a:off x="182880" y="3145536"/>
            <a:ext cx="54864" cy="548640"/>
          </a:xfrm>
          <a:prstGeom prst="rect">
            <a:avLst/>
          </a:prstGeom>
          <a:solidFill>
            <a:srgbClr val="2563EB"/>
          </a:solidFill>
          <a:ln w="12700">
            <a:solidFill>
              <a:srgbClr val="2563EB"/>
            </a:solidFill>
            <a:prstDash val="solid"/>
          </a:ln>
        </p:spPr>
        <p:txBody>
          <a:bodyPr/>
          <a:lstStyle/>
          <a:p>
            <a:endParaRPr lang="en-US"/>
          </a:p>
        </p:txBody>
      </p:sp>
      <p:sp>
        <p:nvSpPr>
          <p:cNvPr id="21" name="Text 19"/>
          <p:cNvSpPr/>
          <p:nvPr/>
        </p:nvSpPr>
        <p:spPr>
          <a:xfrm>
            <a:off x="310896" y="3145536"/>
            <a:ext cx="8522208" cy="548640"/>
          </a:xfrm>
          <a:prstGeom prst="rect">
            <a:avLst/>
          </a:prstGeom>
          <a:noFill/>
          <a:ln/>
        </p:spPr>
        <p:txBody>
          <a:bodyPr wrap="square" lIns="0" tIns="0" rIns="0" bIns="0" rtlCol="0" anchor="ctr"/>
          <a:lstStyle/>
          <a:p>
            <a:pPr marL="0" indent="0">
              <a:buNone/>
            </a:pPr>
            <a:r>
              <a:rPr lang="en-US" sz="950" i="1" dirty="0">
                <a:solidFill>
                  <a:srgbClr val="1F2937"/>
                </a:solidFill>
              </a:rPr>
              <a:t>ROOT CAUSE  ·  Protocol migration creates thousands of new field combinations. Scheme-specific edge cases go unexamined with tooling that cannot natively read both formats.</a:t>
            </a:r>
            <a:endParaRPr lang="en-US" sz="950" dirty="0"/>
          </a:p>
        </p:txBody>
      </p:sp>
      <p:sp>
        <p:nvSpPr>
          <p:cNvPr id="22" name="Shape 20"/>
          <p:cNvSpPr/>
          <p:nvPr/>
        </p:nvSpPr>
        <p:spPr>
          <a:xfrm>
            <a:off x="182880" y="3767328"/>
            <a:ext cx="2852928" cy="1042416"/>
          </a:xfrm>
          <a:prstGeom prst="rect">
            <a:avLst/>
          </a:prstGeom>
          <a:solidFill>
            <a:srgbClr val="2563EB"/>
          </a:solidFill>
          <a:ln w="12700">
            <a:solidFill>
              <a:srgbClr val="2563EB"/>
            </a:solidFill>
            <a:prstDash val="solid"/>
          </a:ln>
          <a:effectLst>
            <a:outerShdw blurRad="101600" dist="25400" dir="8100000" algn="bl" rotWithShape="0">
              <a:srgbClr val="111827">
                <a:alpha val="10000"/>
              </a:srgbClr>
            </a:outerShdw>
          </a:effectLst>
        </p:spPr>
        <p:txBody>
          <a:bodyPr/>
          <a:lstStyle/>
          <a:p>
            <a:endParaRPr lang="en-US"/>
          </a:p>
        </p:txBody>
      </p:sp>
      <p:sp>
        <p:nvSpPr>
          <p:cNvPr id="23" name="Text 21"/>
          <p:cNvSpPr/>
          <p:nvPr/>
        </p:nvSpPr>
        <p:spPr>
          <a:xfrm>
            <a:off x="274320" y="3803904"/>
            <a:ext cx="2651760" cy="475488"/>
          </a:xfrm>
          <a:prstGeom prst="rect">
            <a:avLst/>
          </a:prstGeom>
          <a:noFill/>
          <a:ln/>
        </p:spPr>
        <p:txBody>
          <a:bodyPr wrap="square" rtlCol="0" anchor="ctr"/>
          <a:lstStyle/>
          <a:p>
            <a:pPr marL="0" indent="0">
              <a:buNone/>
            </a:pPr>
            <a:r>
              <a:rPr lang="en-US" sz="2600" b="1" dirty="0">
                <a:solidFill>
                  <a:srgbClr val="FFFFFF"/>
                </a:solidFill>
                <a:latin typeface="Calibri" pitchFamily="34" charset="0"/>
                <a:ea typeface="Calibri" pitchFamily="34" charset="-122"/>
                <a:cs typeface="Calibri" pitchFamily="34" charset="-120"/>
              </a:rPr>
              <a:t>12%</a:t>
            </a:r>
            <a:endParaRPr lang="en-US" sz="2600" dirty="0"/>
          </a:p>
        </p:txBody>
      </p:sp>
      <p:sp>
        <p:nvSpPr>
          <p:cNvPr id="24" name="Text 22"/>
          <p:cNvSpPr/>
          <p:nvPr/>
        </p:nvSpPr>
        <p:spPr>
          <a:xfrm>
            <a:off x="274320" y="4297680"/>
            <a:ext cx="2651760" cy="438912"/>
          </a:xfrm>
          <a:prstGeom prst="rect">
            <a:avLst/>
          </a:prstGeom>
          <a:noFill/>
          <a:ln/>
        </p:spPr>
        <p:txBody>
          <a:bodyPr wrap="square" rtlCol="0" anchor="ctr"/>
          <a:lstStyle/>
          <a:p>
            <a:pPr marL="0" indent="0">
              <a:buNone/>
            </a:pPr>
            <a:r>
              <a:rPr lang="en-US" sz="850" dirty="0">
                <a:solidFill>
                  <a:srgbClr val="DBEAFE"/>
                </a:solidFill>
              </a:rPr>
              <a:t>SWIFT rejection — entire transaction class</a:t>
            </a:r>
            <a:endParaRPr lang="en-US" sz="850" dirty="0"/>
          </a:p>
        </p:txBody>
      </p:sp>
      <p:sp>
        <p:nvSpPr>
          <p:cNvPr id="25" name="Shape 23"/>
          <p:cNvSpPr/>
          <p:nvPr/>
        </p:nvSpPr>
        <p:spPr>
          <a:xfrm>
            <a:off x="3172968" y="3767328"/>
            <a:ext cx="2852928" cy="1042416"/>
          </a:xfrm>
          <a:prstGeom prst="rect">
            <a:avLst/>
          </a:prstGeom>
          <a:solidFill>
            <a:srgbClr val="2563EB"/>
          </a:solidFill>
          <a:ln w="12700">
            <a:solidFill>
              <a:srgbClr val="2563EB"/>
            </a:solidFill>
            <a:prstDash val="solid"/>
          </a:ln>
          <a:effectLst>
            <a:outerShdw blurRad="101600" dist="25400" dir="8100000" algn="bl" rotWithShape="0">
              <a:srgbClr val="111827">
                <a:alpha val="10000"/>
              </a:srgbClr>
            </a:outerShdw>
          </a:effectLst>
        </p:spPr>
        <p:txBody>
          <a:bodyPr/>
          <a:lstStyle/>
          <a:p>
            <a:endParaRPr lang="en-US"/>
          </a:p>
        </p:txBody>
      </p:sp>
      <p:sp>
        <p:nvSpPr>
          <p:cNvPr id="26" name="Text 24"/>
          <p:cNvSpPr/>
          <p:nvPr/>
        </p:nvSpPr>
        <p:spPr>
          <a:xfrm>
            <a:off x="3264408" y="3803904"/>
            <a:ext cx="2651760" cy="475488"/>
          </a:xfrm>
          <a:prstGeom prst="rect">
            <a:avLst/>
          </a:prstGeom>
          <a:noFill/>
          <a:ln/>
        </p:spPr>
        <p:txBody>
          <a:bodyPr wrap="square" rtlCol="0" anchor="ctr"/>
          <a:lstStyle/>
          <a:p>
            <a:pPr marL="0" indent="0">
              <a:buNone/>
            </a:pPr>
            <a:r>
              <a:rPr lang="en-US" sz="2600" b="1" dirty="0">
                <a:solidFill>
                  <a:srgbClr val="FFFFFF"/>
                </a:solidFill>
                <a:latin typeface="Calibri" pitchFamily="34" charset="0"/>
                <a:ea typeface="Calibri" pitchFamily="34" charset="-122"/>
                <a:cs typeface="Calibri" pitchFamily="34" charset="-120"/>
              </a:rPr>
              <a:t>Weeks</a:t>
            </a:r>
            <a:endParaRPr lang="en-US" sz="2600" dirty="0"/>
          </a:p>
        </p:txBody>
      </p:sp>
      <p:sp>
        <p:nvSpPr>
          <p:cNvPr id="27" name="Text 25"/>
          <p:cNvSpPr/>
          <p:nvPr/>
        </p:nvSpPr>
        <p:spPr>
          <a:xfrm>
            <a:off x="3264408" y="4297680"/>
            <a:ext cx="2651760" cy="438912"/>
          </a:xfrm>
          <a:prstGeom prst="rect">
            <a:avLst/>
          </a:prstGeom>
          <a:noFill/>
          <a:ln/>
        </p:spPr>
        <p:txBody>
          <a:bodyPr wrap="square" rtlCol="0" anchor="ctr"/>
          <a:lstStyle/>
          <a:p>
            <a:pPr marL="0" indent="0">
              <a:buNone/>
            </a:pPr>
            <a:r>
              <a:rPr lang="en-US" sz="850" dirty="0">
                <a:solidFill>
                  <a:srgbClr val="DBEAFE"/>
                </a:solidFill>
              </a:rPr>
              <a:t>Before discovery via reconciliation</a:t>
            </a:r>
            <a:endParaRPr lang="en-US" sz="850" dirty="0"/>
          </a:p>
        </p:txBody>
      </p:sp>
      <p:sp>
        <p:nvSpPr>
          <p:cNvPr id="28" name="Shape 26"/>
          <p:cNvSpPr/>
          <p:nvPr/>
        </p:nvSpPr>
        <p:spPr>
          <a:xfrm>
            <a:off x="6163056" y="3767328"/>
            <a:ext cx="2852928" cy="1042416"/>
          </a:xfrm>
          <a:prstGeom prst="rect">
            <a:avLst/>
          </a:prstGeom>
          <a:solidFill>
            <a:srgbClr val="2563EB"/>
          </a:solidFill>
          <a:ln w="12700">
            <a:solidFill>
              <a:srgbClr val="2563EB"/>
            </a:solidFill>
            <a:prstDash val="solid"/>
          </a:ln>
          <a:effectLst>
            <a:outerShdw blurRad="101600" dist="25400" dir="8100000" algn="bl" rotWithShape="0">
              <a:srgbClr val="111827">
                <a:alpha val="10000"/>
              </a:srgbClr>
            </a:outerShdw>
          </a:effectLst>
        </p:spPr>
        <p:txBody>
          <a:bodyPr/>
          <a:lstStyle/>
          <a:p>
            <a:endParaRPr lang="en-US"/>
          </a:p>
        </p:txBody>
      </p:sp>
      <p:sp>
        <p:nvSpPr>
          <p:cNvPr id="29" name="Text 27"/>
          <p:cNvSpPr/>
          <p:nvPr/>
        </p:nvSpPr>
        <p:spPr>
          <a:xfrm>
            <a:off x="6254496" y="3803904"/>
            <a:ext cx="2651760" cy="475488"/>
          </a:xfrm>
          <a:prstGeom prst="rect">
            <a:avLst/>
          </a:prstGeom>
          <a:noFill/>
          <a:ln/>
        </p:spPr>
        <p:txBody>
          <a:bodyPr wrap="square" rtlCol="0" anchor="ctr"/>
          <a:lstStyle/>
          <a:p>
            <a:pPr marL="0" indent="0">
              <a:buNone/>
            </a:pPr>
            <a:r>
              <a:rPr lang="en-US" sz="2600" b="1" dirty="0">
                <a:solidFill>
                  <a:srgbClr val="FFFFFF"/>
                </a:solidFill>
                <a:latin typeface="Calibri" pitchFamily="34" charset="0"/>
                <a:ea typeface="Calibri" pitchFamily="34" charset="-122"/>
                <a:cs typeface="Calibri" pitchFamily="34" charset="-120"/>
              </a:rPr>
              <a:t>Emergency</a:t>
            </a:r>
            <a:endParaRPr lang="en-US" sz="2600" dirty="0"/>
          </a:p>
        </p:txBody>
      </p:sp>
      <p:sp>
        <p:nvSpPr>
          <p:cNvPr id="30" name="Text 28"/>
          <p:cNvSpPr/>
          <p:nvPr/>
        </p:nvSpPr>
        <p:spPr>
          <a:xfrm>
            <a:off x="6254496" y="4297680"/>
            <a:ext cx="2651760" cy="438912"/>
          </a:xfrm>
          <a:prstGeom prst="rect">
            <a:avLst/>
          </a:prstGeom>
          <a:noFill/>
          <a:ln/>
        </p:spPr>
        <p:txBody>
          <a:bodyPr wrap="square" rtlCol="0" anchor="ctr"/>
          <a:lstStyle/>
          <a:p>
            <a:pPr marL="0" indent="0">
              <a:buNone/>
            </a:pPr>
            <a:r>
              <a:rPr lang="en-US" sz="850" dirty="0">
                <a:solidFill>
                  <a:srgbClr val="DBEAFE"/>
                </a:solidFill>
              </a:rPr>
              <a:t>Recertification, partner damage, disclosure</a:t>
            </a:r>
            <a:endParaRPr lang="en-US" sz="850" dirty="0"/>
          </a:p>
        </p:txBody>
      </p:sp>
      <p:sp>
        <p:nvSpPr>
          <p:cNvPr id="31" name="Shape 29"/>
          <p:cNvSpPr/>
          <p:nvPr/>
        </p:nvSpPr>
        <p:spPr>
          <a:xfrm>
            <a:off x="0" y="4832604"/>
            <a:ext cx="9144000" cy="310896"/>
          </a:xfrm>
          <a:prstGeom prst="rect">
            <a:avLst/>
          </a:prstGeom>
          <a:solidFill>
            <a:srgbClr val="F9FAFB"/>
          </a:solidFill>
          <a:ln w="12700">
            <a:solidFill>
              <a:srgbClr val="E5E7EB"/>
            </a:solidFill>
            <a:prstDash val="solid"/>
          </a:ln>
        </p:spPr>
        <p:txBody>
          <a:bodyPr/>
          <a:lstStyle/>
          <a:p>
            <a:endParaRPr lang="en-US"/>
          </a:p>
        </p:txBody>
      </p:sp>
      <p:sp>
        <p:nvSpPr>
          <p:cNvPr id="32" name="Shape 30"/>
          <p:cNvSpPr/>
          <p:nvPr/>
        </p:nvSpPr>
        <p:spPr>
          <a:xfrm>
            <a:off x="0" y="4832604"/>
            <a:ext cx="164592" cy="310896"/>
          </a:xfrm>
          <a:prstGeom prst="rect">
            <a:avLst/>
          </a:prstGeom>
          <a:solidFill>
            <a:srgbClr val="2563EB"/>
          </a:solidFill>
          <a:ln w="12700">
            <a:solidFill>
              <a:srgbClr val="2563EB"/>
            </a:solidFill>
            <a:prstDash val="solid"/>
          </a:ln>
        </p:spPr>
        <p:txBody>
          <a:bodyPr/>
          <a:lstStyle/>
          <a:p>
            <a:endParaRPr lang="en-US"/>
          </a:p>
        </p:txBody>
      </p:sp>
      <p:sp>
        <p:nvSpPr>
          <p:cNvPr id="33" name="Text 31"/>
          <p:cNvSpPr/>
          <p:nvPr/>
        </p:nvSpPr>
        <p:spPr>
          <a:xfrm>
            <a:off x="329184" y="4832604"/>
            <a:ext cx="8595360" cy="310896"/>
          </a:xfrm>
          <a:prstGeom prst="rect">
            <a:avLst/>
          </a:prstGeom>
          <a:noFill/>
          <a:ln/>
        </p:spPr>
        <p:txBody>
          <a:bodyPr wrap="square" lIns="0" tIns="0" rIns="0" bIns="0" rtlCol="0" anchor="ctr"/>
          <a:lstStyle/>
          <a:p>
            <a:pPr marL="0" indent="0">
              <a:buNone/>
            </a:pPr>
            <a:r>
              <a:rPr lang="en-US" sz="850" dirty="0">
                <a:solidFill>
                  <a:srgbClr val="6B7280"/>
                </a:solidFill>
              </a:rPr>
              <a:t>PruTan: WISO + Studio + Card Engine. 95%+ more edge cases surfaced, natively across ISO 8583 and ISO 20022, with PCI-safe synthetic data.</a:t>
            </a:r>
            <a:endParaRPr lang="en-US" sz="850"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name="Slide 5">
    <p:bg>
      <p:bgPr>
        <a:solidFill>
          <a:srgbClr val="F9FAFB"/>
        </a:solidFill>
        <a:effectLst/>
      </p:bgPr>
    </p:bg>
    <p:spTree>
      <p:nvGrpSpPr>
        <p:cNvPr id="1" name=""/>
        <p:cNvGrpSpPr/>
        <p:nvPr/>
      </p:nvGrpSpPr>
      <p:grpSpPr>
        <a:xfrm>
          <a:off x="0" y="0"/>
          <a:ext cx="0" cy="0"/>
          <a:chOff x="0" y="0"/>
          <a:chExt cx="0" cy="0"/>
        </a:xfrm>
      </p:grpSpPr>
      <p:sp>
        <p:nvSpPr>
          <p:cNvPr id="2" name="Shape 0"/>
          <p:cNvSpPr/>
          <p:nvPr/>
        </p:nvSpPr>
        <p:spPr>
          <a:xfrm>
            <a:off x="0" y="0"/>
            <a:ext cx="9144000" cy="914400"/>
          </a:xfrm>
          <a:prstGeom prst="rect">
            <a:avLst/>
          </a:prstGeom>
          <a:solidFill>
            <a:srgbClr val="111827"/>
          </a:solidFill>
          <a:ln w="12700">
            <a:solidFill>
              <a:srgbClr val="111827"/>
            </a:solidFill>
            <a:prstDash val="solid"/>
          </a:ln>
        </p:spPr>
        <p:txBody>
          <a:bodyPr/>
          <a:lstStyle/>
          <a:p>
            <a:endParaRPr lang="en-US"/>
          </a:p>
        </p:txBody>
      </p:sp>
      <p:sp>
        <p:nvSpPr>
          <p:cNvPr id="3" name="Shape 1"/>
          <p:cNvSpPr/>
          <p:nvPr/>
        </p:nvSpPr>
        <p:spPr>
          <a:xfrm>
            <a:off x="0" y="0"/>
            <a:ext cx="164592" cy="914400"/>
          </a:xfrm>
          <a:prstGeom prst="rect">
            <a:avLst/>
          </a:prstGeom>
          <a:solidFill>
            <a:srgbClr val="2563EB"/>
          </a:solidFill>
          <a:ln w="12700">
            <a:solidFill>
              <a:srgbClr val="2563EB"/>
            </a:solidFill>
            <a:prstDash val="solid"/>
          </a:ln>
        </p:spPr>
        <p:txBody>
          <a:bodyPr/>
          <a:lstStyle/>
          <a:p>
            <a:endParaRPr lang="en-US"/>
          </a:p>
        </p:txBody>
      </p:sp>
      <p:sp>
        <p:nvSpPr>
          <p:cNvPr id="4" name="Text 2"/>
          <p:cNvSpPr/>
          <p:nvPr/>
        </p:nvSpPr>
        <p:spPr>
          <a:xfrm>
            <a:off x="420624" y="54864"/>
            <a:ext cx="3200400" cy="237744"/>
          </a:xfrm>
          <a:prstGeom prst="rect">
            <a:avLst/>
          </a:prstGeom>
          <a:noFill/>
          <a:ln/>
        </p:spPr>
        <p:txBody>
          <a:bodyPr wrap="square" rtlCol="0" anchor="ctr"/>
          <a:lstStyle/>
          <a:p>
            <a:pPr marL="0" indent="0">
              <a:buNone/>
            </a:pPr>
            <a:r>
              <a:rPr lang="en-US" sz="850" b="1" kern="0" spc="300" dirty="0">
                <a:solidFill>
                  <a:srgbClr val="2563EB"/>
                </a:solidFill>
              </a:rPr>
              <a:t>CASE STUDY 3</a:t>
            </a:r>
            <a:endParaRPr lang="en-US" sz="850" dirty="0"/>
          </a:p>
        </p:txBody>
      </p:sp>
      <p:sp>
        <p:nvSpPr>
          <p:cNvPr id="5" name="Text 3"/>
          <p:cNvSpPr/>
          <p:nvPr/>
        </p:nvSpPr>
        <p:spPr>
          <a:xfrm>
            <a:off x="420624" y="274320"/>
            <a:ext cx="8339328" cy="420624"/>
          </a:xfrm>
          <a:prstGeom prst="rect">
            <a:avLst/>
          </a:prstGeom>
          <a:noFill/>
          <a:ln/>
        </p:spPr>
        <p:txBody>
          <a:bodyPr wrap="square" rtlCol="0" anchor="ctr"/>
          <a:lstStyle/>
          <a:p>
            <a:pPr marL="0" indent="0">
              <a:buNone/>
            </a:pPr>
            <a:r>
              <a:rPr lang="en-US" sz="2200" b="1" dirty="0">
                <a:solidFill>
                  <a:srgbClr val="FFFFFF"/>
                </a:solidFill>
                <a:latin typeface="Calibri" pitchFamily="34" charset="0"/>
                <a:ea typeface="Calibri" pitchFamily="34" charset="-122"/>
                <a:cs typeface="Calibri" pitchFamily="34" charset="-120"/>
              </a:rPr>
              <a:t>Retry &amp; Idempotency Failure Under Load</a:t>
            </a:r>
            <a:endParaRPr lang="en-US" sz="2200" dirty="0"/>
          </a:p>
        </p:txBody>
      </p:sp>
      <p:sp>
        <p:nvSpPr>
          <p:cNvPr id="6" name="Text 4"/>
          <p:cNvSpPr/>
          <p:nvPr/>
        </p:nvSpPr>
        <p:spPr>
          <a:xfrm>
            <a:off x="420624" y="713232"/>
            <a:ext cx="8339328" cy="201168"/>
          </a:xfrm>
          <a:prstGeom prst="rect">
            <a:avLst/>
          </a:prstGeom>
          <a:noFill/>
          <a:ln/>
        </p:spPr>
        <p:txBody>
          <a:bodyPr wrap="square" rtlCol="0" anchor="ctr"/>
          <a:lstStyle/>
          <a:p>
            <a:pPr marL="0" indent="0">
              <a:buNone/>
            </a:pPr>
            <a:r>
              <a:rPr lang="en-US" sz="900" dirty="0">
                <a:solidFill>
                  <a:srgbClr val="9CA3AF"/>
                </a:solidFill>
              </a:rPr>
              <a:t>Payments Platform  ·  Fraud-scoring logic update  ·  Peak Saturday traffic</a:t>
            </a:r>
            <a:endParaRPr lang="en-US" sz="900" dirty="0"/>
          </a:p>
        </p:txBody>
      </p:sp>
      <p:sp>
        <p:nvSpPr>
          <p:cNvPr id="7" name="Shape 5"/>
          <p:cNvSpPr/>
          <p:nvPr/>
        </p:nvSpPr>
        <p:spPr>
          <a:xfrm>
            <a:off x="182880" y="987552"/>
            <a:ext cx="2852928" cy="2084832"/>
          </a:xfrm>
          <a:prstGeom prst="rect">
            <a:avLst/>
          </a:prstGeom>
          <a:solidFill>
            <a:srgbClr val="FFFFFF"/>
          </a:solidFill>
          <a:ln w="12700">
            <a:solidFill>
              <a:srgbClr val="E5E7EB"/>
            </a:solidFill>
            <a:prstDash val="solid"/>
          </a:ln>
          <a:effectLst>
            <a:outerShdw blurRad="101600" dist="25400" dir="8100000" algn="bl" rotWithShape="0">
              <a:srgbClr val="111827">
                <a:alpha val="10000"/>
              </a:srgbClr>
            </a:outerShdw>
          </a:effectLst>
        </p:spPr>
        <p:txBody>
          <a:bodyPr/>
          <a:lstStyle/>
          <a:p>
            <a:endParaRPr lang="en-US"/>
          </a:p>
        </p:txBody>
      </p:sp>
      <p:sp>
        <p:nvSpPr>
          <p:cNvPr id="8" name="Shape 6"/>
          <p:cNvSpPr/>
          <p:nvPr/>
        </p:nvSpPr>
        <p:spPr>
          <a:xfrm>
            <a:off x="182880" y="987552"/>
            <a:ext cx="2852928" cy="45720"/>
          </a:xfrm>
          <a:prstGeom prst="rect">
            <a:avLst/>
          </a:prstGeom>
          <a:solidFill>
            <a:srgbClr val="2563EB"/>
          </a:solidFill>
          <a:ln w="12700">
            <a:solidFill>
              <a:srgbClr val="2563EB"/>
            </a:solidFill>
            <a:prstDash val="solid"/>
          </a:ln>
        </p:spPr>
        <p:txBody>
          <a:bodyPr/>
          <a:lstStyle/>
          <a:p>
            <a:endParaRPr lang="en-US"/>
          </a:p>
        </p:txBody>
      </p:sp>
      <p:sp>
        <p:nvSpPr>
          <p:cNvPr id="9" name="Text 7"/>
          <p:cNvSpPr/>
          <p:nvPr/>
        </p:nvSpPr>
        <p:spPr>
          <a:xfrm>
            <a:off x="310896" y="1060704"/>
            <a:ext cx="2633472" cy="256032"/>
          </a:xfrm>
          <a:prstGeom prst="rect">
            <a:avLst/>
          </a:prstGeom>
          <a:noFill/>
          <a:ln/>
        </p:spPr>
        <p:txBody>
          <a:bodyPr wrap="square" rtlCol="0" anchor="ctr"/>
          <a:lstStyle/>
          <a:p>
            <a:pPr marL="0" indent="0">
              <a:buNone/>
            </a:pPr>
            <a:r>
              <a:rPr lang="en-US" sz="1000" b="1" dirty="0">
                <a:solidFill>
                  <a:srgbClr val="2563EB"/>
                </a:solidFill>
              </a:rPr>
              <a:t>What happened</a:t>
            </a:r>
            <a:endParaRPr lang="en-US" sz="1000" dirty="0"/>
          </a:p>
        </p:txBody>
      </p:sp>
      <p:sp>
        <p:nvSpPr>
          <p:cNvPr id="10" name="Text 8"/>
          <p:cNvSpPr/>
          <p:nvPr/>
        </p:nvSpPr>
        <p:spPr>
          <a:xfrm>
            <a:off x="310896" y="1353312"/>
            <a:ext cx="2633472" cy="1627632"/>
          </a:xfrm>
          <a:prstGeom prst="rect">
            <a:avLst/>
          </a:prstGeom>
          <a:noFill/>
          <a:ln/>
        </p:spPr>
        <p:txBody>
          <a:bodyPr wrap="square" rtlCol="0" anchor="ctr"/>
          <a:lstStyle/>
          <a:p>
            <a:pPr marL="0" indent="0">
              <a:buNone/>
            </a:pPr>
            <a:r>
              <a:rPr lang="en-US" sz="900" dirty="0">
                <a:solidFill>
                  <a:srgbClr val="374151"/>
                </a:solidFill>
              </a:rPr>
              <a:t>A payments platform updated its fraud-scoring logic. Happy-path flows were validated thoroughly. Retry behaviour under high concurrency was not tested — the test environment did not replicate peak-day load, and the idempotency logic had never been stress-tested against simultaneous retry attempts.</a:t>
            </a:r>
            <a:endParaRPr lang="en-US" sz="900" dirty="0"/>
          </a:p>
        </p:txBody>
      </p:sp>
      <p:sp>
        <p:nvSpPr>
          <p:cNvPr id="11" name="Shape 9"/>
          <p:cNvSpPr/>
          <p:nvPr/>
        </p:nvSpPr>
        <p:spPr>
          <a:xfrm>
            <a:off x="3172968" y="987552"/>
            <a:ext cx="2852928" cy="2084832"/>
          </a:xfrm>
          <a:prstGeom prst="rect">
            <a:avLst/>
          </a:prstGeom>
          <a:solidFill>
            <a:srgbClr val="FFFFFF"/>
          </a:solidFill>
          <a:ln w="12700">
            <a:solidFill>
              <a:srgbClr val="E5E7EB"/>
            </a:solidFill>
            <a:prstDash val="solid"/>
          </a:ln>
          <a:effectLst>
            <a:outerShdw blurRad="101600" dist="25400" dir="8100000" algn="bl" rotWithShape="0">
              <a:srgbClr val="111827">
                <a:alpha val="10000"/>
              </a:srgbClr>
            </a:outerShdw>
          </a:effectLst>
        </p:spPr>
        <p:txBody>
          <a:bodyPr/>
          <a:lstStyle/>
          <a:p>
            <a:endParaRPr lang="en-US"/>
          </a:p>
        </p:txBody>
      </p:sp>
      <p:sp>
        <p:nvSpPr>
          <p:cNvPr id="12" name="Shape 10"/>
          <p:cNvSpPr/>
          <p:nvPr/>
        </p:nvSpPr>
        <p:spPr>
          <a:xfrm>
            <a:off x="3172968" y="987552"/>
            <a:ext cx="2852928" cy="45720"/>
          </a:xfrm>
          <a:prstGeom prst="rect">
            <a:avLst/>
          </a:prstGeom>
          <a:solidFill>
            <a:srgbClr val="2563EB"/>
          </a:solidFill>
          <a:ln w="12700">
            <a:solidFill>
              <a:srgbClr val="2563EB"/>
            </a:solidFill>
            <a:prstDash val="solid"/>
          </a:ln>
        </p:spPr>
        <p:txBody>
          <a:bodyPr/>
          <a:lstStyle/>
          <a:p>
            <a:endParaRPr lang="en-US"/>
          </a:p>
        </p:txBody>
      </p:sp>
      <p:sp>
        <p:nvSpPr>
          <p:cNvPr id="13" name="Text 11"/>
          <p:cNvSpPr/>
          <p:nvPr/>
        </p:nvSpPr>
        <p:spPr>
          <a:xfrm>
            <a:off x="3300984" y="1060704"/>
            <a:ext cx="2633472" cy="256032"/>
          </a:xfrm>
          <a:prstGeom prst="rect">
            <a:avLst/>
          </a:prstGeom>
          <a:noFill/>
          <a:ln/>
        </p:spPr>
        <p:txBody>
          <a:bodyPr wrap="square" rtlCol="0" anchor="ctr"/>
          <a:lstStyle/>
          <a:p>
            <a:pPr marL="0" indent="0">
              <a:buNone/>
            </a:pPr>
            <a:r>
              <a:rPr lang="en-US" sz="1000" b="1" dirty="0">
                <a:solidFill>
                  <a:srgbClr val="2563EB"/>
                </a:solidFill>
              </a:rPr>
              <a:t>What the team did not know</a:t>
            </a:r>
            <a:endParaRPr lang="en-US" sz="1000" dirty="0"/>
          </a:p>
        </p:txBody>
      </p:sp>
      <p:sp>
        <p:nvSpPr>
          <p:cNvPr id="14" name="Text 12"/>
          <p:cNvSpPr/>
          <p:nvPr/>
        </p:nvSpPr>
        <p:spPr>
          <a:xfrm>
            <a:off x="3300984" y="1353312"/>
            <a:ext cx="2633472" cy="1627632"/>
          </a:xfrm>
          <a:prstGeom prst="rect">
            <a:avLst/>
          </a:prstGeom>
          <a:noFill/>
          <a:ln/>
        </p:spPr>
        <p:txBody>
          <a:bodyPr wrap="square" rtlCol="0" anchor="ctr"/>
          <a:lstStyle/>
          <a:p>
            <a:pPr marL="0" indent="0">
              <a:buNone/>
            </a:pPr>
            <a:r>
              <a:rPr lang="en-US" sz="900" dirty="0">
                <a:solidFill>
                  <a:srgbClr val="374151"/>
                </a:solidFill>
              </a:rPr>
              <a:t>Retry and idempotency edge cases under concurrent load are invisible in sequential validation. The fraud-scoring update altered response timing in a way that triggered retry logic under conditions the team had never simulated.</a:t>
            </a:r>
            <a:endParaRPr lang="en-US" sz="900" dirty="0"/>
          </a:p>
        </p:txBody>
      </p:sp>
      <p:sp>
        <p:nvSpPr>
          <p:cNvPr id="15" name="Shape 13"/>
          <p:cNvSpPr/>
          <p:nvPr/>
        </p:nvSpPr>
        <p:spPr>
          <a:xfrm>
            <a:off x="6163056" y="987552"/>
            <a:ext cx="2852928" cy="2084832"/>
          </a:xfrm>
          <a:prstGeom prst="rect">
            <a:avLst/>
          </a:prstGeom>
          <a:solidFill>
            <a:srgbClr val="FFFFFF"/>
          </a:solidFill>
          <a:ln w="12700">
            <a:solidFill>
              <a:srgbClr val="E5E7EB"/>
            </a:solidFill>
            <a:prstDash val="solid"/>
          </a:ln>
          <a:effectLst>
            <a:outerShdw blurRad="101600" dist="25400" dir="8100000" algn="bl" rotWithShape="0">
              <a:srgbClr val="111827">
                <a:alpha val="10000"/>
              </a:srgbClr>
            </a:outerShdw>
          </a:effectLst>
        </p:spPr>
        <p:txBody>
          <a:bodyPr/>
          <a:lstStyle/>
          <a:p>
            <a:endParaRPr lang="en-US"/>
          </a:p>
        </p:txBody>
      </p:sp>
      <p:sp>
        <p:nvSpPr>
          <p:cNvPr id="16" name="Shape 14"/>
          <p:cNvSpPr/>
          <p:nvPr/>
        </p:nvSpPr>
        <p:spPr>
          <a:xfrm>
            <a:off x="6163056" y="987552"/>
            <a:ext cx="2852928" cy="45720"/>
          </a:xfrm>
          <a:prstGeom prst="rect">
            <a:avLst/>
          </a:prstGeom>
          <a:solidFill>
            <a:srgbClr val="2563EB"/>
          </a:solidFill>
          <a:ln w="12700">
            <a:solidFill>
              <a:srgbClr val="2563EB"/>
            </a:solidFill>
            <a:prstDash val="solid"/>
          </a:ln>
        </p:spPr>
        <p:txBody>
          <a:bodyPr/>
          <a:lstStyle/>
          <a:p>
            <a:endParaRPr lang="en-US"/>
          </a:p>
        </p:txBody>
      </p:sp>
      <p:sp>
        <p:nvSpPr>
          <p:cNvPr id="17" name="Text 15"/>
          <p:cNvSpPr/>
          <p:nvPr/>
        </p:nvSpPr>
        <p:spPr>
          <a:xfrm>
            <a:off x="6291072" y="1060704"/>
            <a:ext cx="2633472" cy="256032"/>
          </a:xfrm>
          <a:prstGeom prst="rect">
            <a:avLst/>
          </a:prstGeom>
          <a:noFill/>
          <a:ln/>
        </p:spPr>
        <p:txBody>
          <a:bodyPr wrap="square" rtlCol="0" anchor="ctr"/>
          <a:lstStyle/>
          <a:p>
            <a:pPr marL="0" indent="0">
              <a:buNone/>
            </a:pPr>
            <a:r>
              <a:rPr lang="en-US" sz="1000" b="1" dirty="0">
                <a:solidFill>
                  <a:srgbClr val="2563EB"/>
                </a:solidFill>
              </a:rPr>
              <a:t>How it was discovered</a:t>
            </a:r>
            <a:endParaRPr lang="en-US" sz="1000" dirty="0"/>
          </a:p>
        </p:txBody>
      </p:sp>
      <p:sp>
        <p:nvSpPr>
          <p:cNvPr id="18" name="Text 16"/>
          <p:cNvSpPr/>
          <p:nvPr/>
        </p:nvSpPr>
        <p:spPr>
          <a:xfrm>
            <a:off x="6291072" y="1353312"/>
            <a:ext cx="2633472" cy="1627632"/>
          </a:xfrm>
          <a:prstGeom prst="rect">
            <a:avLst/>
          </a:prstGeom>
          <a:noFill/>
          <a:ln/>
        </p:spPr>
        <p:txBody>
          <a:bodyPr wrap="square" rtlCol="0" anchor="ctr"/>
          <a:lstStyle/>
          <a:p>
            <a:pPr marL="0" indent="0">
              <a:buNone/>
            </a:pPr>
            <a:r>
              <a:rPr lang="en-US" sz="900" dirty="0">
                <a:solidFill>
                  <a:srgbClr val="374151"/>
                </a:solidFill>
              </a:rPr>
              <a:t>During peak Saturday traffic, a retry storm caused duplicate authorisations on 4,300 transactions. Settlement discrepancies were identified three weeks later.</a:t>
            </a:r>
            <a:endParaRPr lang="en-US" sz="900" dirty="0"/>
          </a:p>
        </p:txBody>
      </p:sp>
      <p:sp>
        <p:nvSpPr>
          <p:cNvPr id="19" name="Shape 17"/>
          <p:cNvSpPr/>
          <p:nvPr/>
        </p:nvSpPr>
        <p:spPr>
          <a:xfrm>
            <a:off x="182880" y="3145536"/>
            <a:ext cx="8778240" cy="548640"/>
          </a:xfrm>
          <a:prstGeom prst="rect">
            <a:avLst/>
          </a:prstGeom>
          <a:solidFill>
            <a:srgbClr val="DBEAFE"/>
          </a:solidFill>
          <a:ln w="12700">
            <a:solidFill>
              <a:srgbClr val="E5E7EB"/>
            </a:solidFill>
            <a:prstDash val="solid"/>
          </a:ln>
        </p:spPr>
        <p:txBody>
          <a:bodyPr/>
          <a:lstStyle/>
          <a:p>
            <a:endParaRPr lang="en-US"/>
          </a:p>
        </p:txBody>
      </p:sp>
      <p:sp>
        <p:nvSpPr>
          <p:cNvPr id="20" name="Shape 18"/>
          <p:cNvSpPr/>
          <p:nvPr/>
        </p:nvSpPr>
        <p:spPr>
          <a:xfrm>
            <a:off x="182880" y="3145536"/>
            <a:ext cx="54864" cy="548640"/>
          </a:xfrm>
          <a:prstGeom prst="rect">
            <a:avLst/>
          </a:prstGeom>
          <a:solidFill>
            <a:srgbClr val="2563EB"/>
          </a:solidFill>
          <a:ln w="12700">
            <a:solidFill>
              <a:srgbClr val="2563EB"/>
            </a:solidFill>
            <a:prstDash val="solid"/>
          </a:ln>
        </p:spPr>
        <p:txBody>
          <a:bodyPr/>
          <a:lstStyle/>
          <a:p>
            <a:endParaRPr lang="en-US"/>
          </a:p>
        </p:txBody>
      </p:sp>
      <p:sp>
        <p:nvSpPr>
          <p:cNvPr id="21" name="Text 19"/>
          <p:cNvSpPr/>
          <p:nvPr/>
        </p:nvSpPr>
        <p:spPr>
          <a:xfrm>
            <a:off x="310896" y="3145536"/>
            <a:ext cx="8522208" cy="548640"/>
          </a:xfrm>
          <a:prstGeom prst="rect">
            <a:avLst/>
          </a:prstGeom>
          <a:noFill/>
          <a:ln/>
        </p:spPr>
        <p:txBody>
          <a:bodyPr wrap="square" lIns="0" tIns="0" rIns="0" bIns="0" rtlCol="0" anchor="ctr"/>
          <a:lstStyle/>
          <a:p>
            <a:pPr marL="0" indent="0">
              <a:buNone/>
            </a:pPr>
            <a:r>
              <a:rPr lang="en-US" sz="950" i="1" dirty="0">
                <a:solidFill>
                  <a:srgbClr val="1F2937"/>
                </a:solidFill>
              </a:rPr>
              <a:t>ROOT CAUSE  ·  Retry and idempotency edge cases under concurrent load are invisible in sequential validation. No existing tool could simulate the precise concurrency conditions.</a:t>
            </a:r>
            <a:endParaRPr lang="en-US" sz="950" dirty="0"/>
          </a:p>
        </p:txBody>
      </p:sp>
      <p:sp>
        <p:nvSpPr>
          <p:cNvPr id="22" name="Shape 20"/>
          <p:cNvSpPr/>
          <p:nvPr/>
        </p:nvSpPr>
        <p:spPr>
          <a:xfrm>
            <a:off x="182880" y="3767328"/>
            <a:ext cx="2852928" cy="1042416"/>
          </a:xfrm>
          <a:prstGeom prst="rect">
            <a:avLst/>
          </a:prstGeom>
          <a:solidFill>
            <a:srgbClr val="2563EB"/>
          </a:solidFill>
          <a:ln w="12700">
            <a:solidFill>
              <a:srgbClr val="2563EB"/>
            </a:solidFill>
            <a:prstDash val="solid"/>
          </a:ln>
          <a:effectLst>
            <a:outerShdw blurRad="101600" dist="25400" dir="8100000" algn="bl" rotWithShape="0">
              <a:srgbClr val="111827">
                <a:alpha val="10000"/>
              </a:srgbClr>
            </a:outerShdw>
          </a:effectLst>
        </p:spPr>
        <p:txBody>
          <a:bodyPr/>
          <a:lstStyle/>
          <a:p>
            <a:endParaRPr lang="en-US"/>
          </a:p>
        </p:txBody>
      </p:sp>
      <p:sp>
        <p:nvSpPr>
          <p:cNvPr id="23" name="Text 21"/>
          <p:cNvSpPr/>
          <p:nvPr/>
        </p:nvSpPr>
        <p:spPr>
          <a:xfrm>
            <a:off x="274320" y="3803904"/>
            <a:ext cx="2651760" cy="475488"/>
          </a:xfrm>
          <a:prstGeom prst="rect">
            <a:avLst/>
          </a:prstGeom>
          <a:noFill/>
          <a:ln/>
        </p:spPr>
        <p:txBody>
          <a:bodyPr wrap="square" rtlCol="0" anchor="ctr"/>
          <a:lstStyle/>
          <a:p>
            <a:pPr marL="0" indent="0">
              <a:buNone/>
            </a:pPr>
            <a:r>
              <a:rPr lang="en-US" sz="2600" b="1" dirty="0">
                <a:solidFill>
                  <a:srgbClr val="FFFFFF"/>
                </a:solidFill>
                <a:latin typeface="Calibri" pitchFamily="34" charset="0"/>
                <a:ea typeface="Calibri" pitchFamily="34" charset="-122"/>
                <a:cs typeface="Calibri" pitchFamily="34" charset="-120"/>
              </a:rPr>
              <a:t>4,300</a:t>
            </a:r>
            <a:endParaRPr lang="en-US" sz="2600" dirty="0"/>
          </a:p>
        </p:txBody>
      </p:sp>
      <p:sp>
        <p:nvSpPr>
          <p:cNvPr id="24" name="Text 22"/>
          <p:cNvSpPr/>
          <p:nvPr/>
        </p:nvSpPr>
        <p:spPr>
          <a:xfrm>
            <a:off x="274320" y="4297680"/>
            <a:ext cx="2651760" cy="438912"/>
          </a:xfrm>
          <a:prstGeom prst="rect">
            <a:avLst/>
          </a:prstGeom>
          <a:noFill/>
          <a:ln/>
        </p:spPr>
        <p:txBody>
          <a:bodyPr wrap="square" rtlCol="0" anchor="ctr"/>
          <a:lstStyle/>
          <a:p>
            <a:pPr marL="0" indent="0">
              <a:buNone/>
            </a:pPr>
            <a:r>
              <a:rPr lang="en-US" sz="850" dirty="0">
                <a:solidFill>
                  <a:srgbClr val="DBEAFE"/>
                </a:solidFill>
              </a:rPr>
              <a:t>Duplicate authorisations — single day</a:t>
            </a:r>
            <a:endParaRPr lang="en-US" sz="850" dirty="0"/>
          </a:p>
        </p:txBody>
      </p:sp>
      <p:sp>
        <p:nvSpPr>
          <p:cNvPr id="25" name="Shape 23"/>
          <p:cNvSpPr/>
          <p:nvPr/>
        </p:nvSpPr>
        <p:spPr>
          <a:xfrm>
            <a:off x="3172968" y="3767328"/>
            <a:ext cx="2852928" cy="1042416"/>
          </a:xfrm>
          <a:prstGeom prst="rect">
            <a:avLst/>
          </a:prstGeom>
          <a:solidFill>
            <a:srgbClr val="2563EB"/>
          </a:solidFill>
          <a:ln w="12700">
            <a:solidFill>
              <a:srgbClr val="2563EB"/>
            </a:solidFill>
            <a:prstDash val="solid"/>
          </a:ln>
          <a:effectLst>
            <a:outerShdw blurRad="101600" dist="25400" dir="8100000" algn="bl" rotWithShape="0">
              <a:srgbClr val="111827">
                <a:alpha val="10000"/>
              </a:srgbClr>
            </a:outerShdw>
          </a:effectLst>
        </p:spPr>
        <p:txBody>
          <a:bodyPr/>
          <a:lstStyle/>
          <a:p>
            <a:endParaRPr lang="en-US"/>
          </a:p>
        </p:txBody>
      </p:sp>
      <p:sp>
        <p:nvSpPr>
          <p:cNvPr id="26" name="Text 24"/>
          <p:cNvSpPr/>
          <p:nvPr/>
        </p:nvSpPr>
        <p:spPr>
          <a:xfrm>
            <a:off x="3264408" y="3803904"/>
            <a:ext cx="2651760" cy="475488"/>
          </a:xfrm>
          <a:prstGeom prst="rect">
            <a:avLst/>
          </a:prstGeom>
          <a:noFill/>
          <a:ln/>
        </p:spPr>
        <p:txBody>
          <a:bodyPr wrap="square" rtlCol="0" anchor="ctr"/>
          <a:lstStyle/>
          <a:p>
            <a:pPr marL="0" indent="0">
              <a:buNone/>
            </a:pPr>
            <a:r>
              <a:rPr lang="en-US" sz="2600" b="1" dirty="0">
                <a:solidFill>
                  <a:srgbClr val="FFFFFF"/>
                </a:solidFill>
                <a:latin typeface="Calibri" pitchFamily="34" charset="0"/>
                <a:ea typeface="Calibri" pitchFamily="34" charset="-122"/>
                <a:cs typeface="Calibri" pitchFamily="34" charset="-120"/>
              </a:rPr>
              <a:t>3 weeks</a:t>
            </a:r>
            <a:endParaRPr lang="en-US" sz="2600" dirty="0"/>
          </a:p>
        </p:txBody>
      </p:sp>
      <p:sp>
        <p:nvSpPr>
          <p:cNvPr id="27" name="Text 25"/>
          <p:cNvSpPr/>
          <p:nvPr/>
        </p:nvSpPr>
        <p:spPr>
          <a:xfrm>
            <a:off x="3264408" y="4297680"/>
            <a:ext cx="2651760" cy="438912"/>
          </a:xfrm>
          <a:prstGeom prst="rect">
            <a:avLst/>
          </a:prstGeom>
          <a:noFill/>
          <a:ln/>
        </p:spPr>
        <p:txBody>
          <a:bodyPr wrap="square" rtlCol="0" anchor="ctr"/>
          <a:lstStyle/>
          <a:p>
            <a:pPr marL="0" indent="0">
              <a:buNone/>
            </a:pPr>
            <a:r>
              <a:rPr lang="en-US" sz="850" dirty="0">
                <a:solidFill>
                  <a:srgbClr val="DBEAFE"/>
                </a:solidFill>
              </a:rPr>
              <a:t>Settlement disruption &amp; reconciliation</a:t>
            </a:r>
            <a:endParaRPr lang="en-US" sz="850" dirty="0"/>
          </a:p>
        </p:txBody>
      </p:sp>
      <p:sp>
        <p:nvSpPr>
          <p:cNvPr id="28" name="Shape 26"/>
          <p:cNvSpPr/>
          <p:nvPr/>
        </p:nvSpPr>
        <p:spPr>
          <a:xfrm>
            <a:off x="6163056" y="3767328"/>
            <a:ext cx="2852928" cy="1042416"/>
          </a:xfrm>
          <a:prstGeom prst="rect">
            <a:avLst/>
          </a:prstGeom>
          <a:solidFill>
            <a:srgbClr val="2563EB"/>
          </a:solidFill>
          <a:ln w="12700">
            <a:solidFill>
              <a:srgbClr val="2563EB"/>
            </a:solidFill>
            <a:prstDash val="solid"/>
          </a:ln>
          <a:effectLst>
            <a:outerShdw blurRad="101600" dist="25400" dir="8100000" algn="bl" rotWithShape="0">
              <a:srgbClr val="111827">
                <a:alpha val="10000"/>
              </a:srgbClr>
            </a:outerShdw>
          </a:effectLst>
        </p:spPr>
        <p:txBody>
          <a:bodyPr/>
          <a:lstStyle/>
          <a:p>
            <a:endParaRPr lang="en-US"/>
          </a:p>
        </p:txBody>
      </p:sp>
      <p:sp>
        <p:nvSpPr>
          <p:cNvPr id="29" name="Text 27"/>
          <p:cNvSpPr/>
          <p:nvPr/>
        </p:nvSpPr>
        <p:spPr>
          <a:xfrm>
            <a:off x="6254496" y="3803904"/>
            <a:ext cx="2651760" cy="475488"/>
          </a:xfrm>
          <a:prstGeom prst="rect">
            <a:avLst/>
          </a:prstGeom>
          <a:noFill/>
          <a:ln/>
        </p:spPr>
        <p:txBody>
          <a:bodyPr wrap="square" rtlCol="0" anchor="ctr"/>
          <a:lstStyle/>
          <a:p>
            <a:pPr marL="0" indent="0">
              <a:buNone/>
            </a:pPr>
            <a:r>
              <a:rPr lang="en-US" sz="2600" b="1" dirty="0">
                <a:solidFill>
                  <a:srgbClr val="FFFFFF"/>
                </a:solidFill>
                <a:latin typeface="Calibri" pitchFamily="34" charset="0"/>
                <a:ea typeface="Calibri" pitchFamily="34" charset="-122"/>
                <a:cs typeface="Calibri" pitchFamily="34" charset="-120"/>
              </a:rPr>
              <a:t>Regulatory</a:t>
            </a:r>
            <a:endParaRPr lang="en-US" sz="2600" dirty="0"/>
          </a:p>
        </p:txBody>
      </p:sp>
      <p:sp>
        <p:nvSpPr>
          <p:cNvPr id="30" name="Text 28"/>
          <p:cNvSpPr/>
          <p:nvPr/>
        </p:nvSpPr>
        <p:spPr>
          <a:xfrm>
            <a:off x="6254496" y="4297680"/>
            <a:ext cx="2651760" cy="438912"/>
          </a:xfrm>
          <a:prstGeom prst="rect">
            <a:avLst/>
          </a:prstGeom>
          <a:noFill/>
          <a:ln/>
        </p:spPr>
        <p:txBody>
          <a:bodyPr wrap="square" rtlCol="0" anchor="ctr"/>
          <a:lstStyle/>
          <a:p>
            <a:pPr marL="0" indent="0">
              <a:buNone/>
            </a:pPr>
            <a:r>
              <a:rPr lang="en-US" sz="850" dirty="0">
                <a:solidFill>
                  <a:srgbClr val="DBEAFE"/>
                </a:solidFill>
              </a:rPr>
              <a:t>Enquiry + resilience review triggered</a:t>
            </a:r>
            <a:endParaRPr lang="en-US" sz="850" dirty="0"/>
          </a:p>
        </p:txBody>
      </p:sp>
      <p:sp>
        <p:nvSpPr>
          <p:cNvPr id="31" name="Shape 29"/>
          <p:cNvSpPr/>
          <p:nvPr/>
        </p:nvSpPr>
        <p:spPr>
          <a:xfrm>
            <a:off x="0" y="4832604"/>
            <a:ext cx="9144000" cy="310896"/>
          </a:xfrm>
          <a:prstGeom prst="rect">
            <a:avLst/>
          </a:prstGeom>
          <a:solidFill>
            <a:srgbClr val="F9FAFB"/>
          </a:solidFill>
          <a:ln w="12700">
            <a:solidFill>
              <a:srgbClr val="E5E7EB"/>
            </a:solidFill>
            <a:prstDash val="solid"/>
          </a:ln>
        </p:spPr>
        <p:txBody>
          <a:bodyPr/>
          <a:lstStyle/>
          <a:p>
            <a:endParaRPr lang="en-US"/>
          </a:p>
        </p:txBody>
      </p:sp>
      <p:sp>
        <p:nvSpPr>
          <p:cNvPr id="32" name="Shape 30"/>
          <p:cNvSpPr/>
          <p:nvPr/>
        </p:nvSpPr>
        <p:spPr>
          <a:xfrm>
            <a:off x="0" y="4832604"/>
            <a:ext cx="164592" cy="310896"/>
          </a:xfrm>
          <a:prstGeom prst="rect">
            <a:avLst/>
          </a:prstGeom>
          <a:solidFill>
            <a:srgbClr val="2563EB"/>
          </a:solidFill>
          <a:ln w="12700">
            <a:solidFill>
              <a:srgbClr val="2563EB"/>
            </a:solidFill>
            <a:prstDash val="solid"/>
          </a:ln>
        </p:spPr>
        <p:txBody>
          <a:bodyPr/>
          <a:lstStyle/>
          <a:p>
            <a:endParaRPr lang="en-US"/>
          </a:p>
        </p:txBody>
      </p:sp>
      <p:sp>
        <p:nvSpPr>
          <p:cNvPr id="33" name="Text 31"/>
          <p:cNvSpPr/>
          <p:nvPr/>
        </p:nvSpPr>
        <p:spPr>
          <a:xfrm>
            <a:off x="329184" y="4832604"/>
            <a:ext cx="8595360" cy="310896"/>
          </a:xfrm>
          <a:prstGeom prst="rect">
            <a:avLst/>
          </a:prstGeom>
          <a:noFill/>
          <a:ln/>
        </p:spPr>
        <p:txBody>
          <a:bodyPr wrap="square" lIns="0" tIns="0" rIns="0" bIns="0" rtlCol="0" anchor="ctr"/>
          <a:lstStyle/>
          <a:p>
            <a:pPr marL="0" indent="0">
              <a:buNone/>
            </a:pPr>
            <a:r>
              <a:rPr lang="en-US" sz="850" dirty="0">
                <a:solidFill>
                  <a:srgbClr val="6B7280"/>
                </a:solidFill>
              </a:rPr>
              <a:t>PruTan: StressLab + Trace. StressLab exposes retry storms before peak day; Trace compresses RCA from days to minutes.</a:t>
            </a:r>
            <a:endParaRPr lang="en-US" sz="850"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name="Slide 6">
    <p:bg>
      <p:bgPr>
        <a:solidFill>
          <a:srgbClr val="F9FAFB"/>
        </a:solidFill>
        <a:effectLst/>
      </p:bgPr>
    </p:bg>
    <p:spTree>
      <p:nvGrpSpPr>
        <p:cNvPr id="1" name=""/>
        <p:cNvGrpSpPr/>
        <p:nvPr/>
      </p:nvGrpSpPr>
      <p:grpSpPr>
        <a:xfrm>
          <a:off x="0" y="0"/>
          <a:ext cx="0" cy="0"/>
          <a:chOff x="0" y="0"/>
          <a:chExt cx="0" cy="0"/>
        </a:xfrm>
      </p:grpSpPr>
      <p:sp>
        <p:nvSpPr>
          <p:cNvPr id="2" name="Shape 0"/>
          <p:cNvSpPr/>
          <p:nvPr/>
        </p:nvSpPr>
        <p:spPr>
          <a:xfrm>
            <a:off x="0" y="0"/>
            <a:ext cx="9144000" cy="749808"/>
          </a:xfrm>
          <a:prstGeom prst="rect">
            <a:avLst/>
          </a:prstGeom>
          <a:solidFill>
            <a:srgbClr val="111827"/>
          </a:solidFill>
          <a:ln w="12700">
            <a:solidFill>
              <a:srgbClr val="111827"/>
            </a:solidFill>
            <a:prstDash val="solid"/>
          </a:ln>
        </p:spPr>
        <p:txBody>
          <a:bodyPr/>
          <a:lstStyle/>
          <a:p>
            <a:endParaRPr lang="en-US"/>
          </a:p>
        </p:txBody>
      </p:sp>
      <p:sp>
        <p:nvSpPr>
          <p:cNvPr id="3" name="Shape 1"/>
          <p:cNvSpPr/>
          <p:nvPr/>
        </p:nvSpPr>
        <p:spPr>
          <a:xfrm>
            <a:off x="0" y="0"/>
            <a:ext cx="164592" cy="749808"/>
          </a:xfrm>
          <a:prstGeom prst="rect">
            <a:avLst/>
          </a:prstGeom>
          <a:solidFill>
            <a:srgbClr val="2563EB"/>
          </a:solidFill>
          <a:ln w="12700">
            <a:solidFill>
              <a:srgbClr val="2563EB"/>
            </a:solidFill>
            <a:prstDash val="solid"/>
          </a:ln>
        </p:spPr>
        <p:txBody>
          <a:bodyPr/>
          <a:lstStyle/>
          <a:p>
            <a:endParaRPr lang="en-US"/>
          </a:p>
        </p:txBody>
      </p:sp>
      <p:sp>
        <p:nvSpPr>
          <p:cNvPr id="4" name="Text 2"/>
          <p:cNvSpPr/>
          <p:nvPr/>
        </p:nvSpPr>
        <p:spPr>
          <a:xfrm>
            <a:off x="420624" y="0"/>
            <a:ext cx="8339328" cy="749808"/>
          </a:xfrm>
          <a:prstGeom prst="rect">
            <a:avLst/>
          </a:prstGeom>
          <a:noFill/>
          <a:ln/>
        </p:spPr>
        <p:txBody>
          <a:bodyPr wrap="square" lIns="0" tIns="0" rIns="0" bIns="0" rtlCol="0" anchor="ctr"/>
          <a:lstStyle/>
          <a:p>
            <a:pPr marL="0" indent="0">
              <a:buNone/>
            </a:pPr>
            <a:r>
              <a:rPr lang="en-US" sz="1800" b="1" dirty="0">
                <a:solidFill>
                  <a:srgbClr val="FFFFFF"/>
                </a:solidFill>
                <a:latin typeface="Calibri" pitchFamily="34" charset="0"/>
                <a:ea typeface="Calibri" pitchFamily="34" charset="-122"/>
                <a:cs typeface="Calibri" pitchFamily="34" charset="-120"/>
              </a:rPr>
              <a:t>The tools you have cannot see the risk you carry.</a:t>
            </a:r>
            <a:endParaRPr lang="en-US" sz="1800" dirty="0"/>
          </a:p>
        </p:txBody>
      </p:sp>
      <p:sp>
        <p:nvSpPr>
          <p:cNvPr id="5" name="Text 3"/>
          <p:cNvSpPr/>
          <p:nvPr/>
        </p:nvSpPr>
        <p:spPr>
          <a:xfrm>
            <a:off x="420624" y="768096"/>
            <a:ext cx="8339328" cy="274320"/>
          </a:xfrm>
          <a:prstGeom prst="rect">
            <a:avLst/>
          </a:prstGeom>
          <a:noFill/>
          <a:ln/>
        </p:spPr>
        <p:txBody>
          <a:bodyPr wrap="square" rtlCol="0" anchor="ctr"/>
          <a:lstStyle/>
          <a:p>
            <a:pPr marL="0" indent="0">
              <a:buNone/>
            </a:pPr>
            <a:r>
              <a:rPr lang="en-US" sz="1050" b="1" i="1" dirty="0">
                <a:solidFill>
                  <a:srgbClr val="2563EB"/>
                </a:solidFill>
              </a:rPr>
              <a:t>"They validate known scenarios. We expose unknown payment risk."</a:t>
            </a:r>
            <a:endParaRPr lang="en-US" sz="1050" dirty="0"/>
          </a:p>
        </p:txBody>
      </p:sp>
      <p:sp>
        <p:nvSpPr>
          <p:cNvPr id="6" name="Shape 4"/>
          <p:cNvSpPr/>
          <p:nvPr/>
        </p:nvSpPr>
        <p:spPr>
          <a:xfrm>
            <a:off x="201168" y="1115568"/>
            <a:ext cx="2852928" cy="3675888"/>
          </a:xfrm>
          <a:prstGeom prst="rect">
            <a:avLst/>
          </a:prstGeom>
          <a:solidFill>
            <a:srgbClr val="FFFFFF"/>
          </a:solidFill>
          <a:ln w="12700">
            <a:solidFill>
              <a:srgbClr val="E5E7EB"/>
            </a:solidFill>
            <a:prstDash val="solid"/>
          </a:ln>
          <a:effectLst>
            <a:outerShdw blurRad="101600" dist="25400" dir="8100000" algn="bl" rotWithShape="0">
              <a:srgbClr val="111827">
                <a:alpha val="10000"/>
              </a:srgbClr>
            </a:outerShdw>
          </a:effectLst>
        </p:spPr>
        <p:txBody>
          <a:bodyPr/>
          <a:lstStyle/>
          <a:p>
            <a:endParaRPr lang="en-US"/>
          </a:p>
        </p:txBody>
      </p:sp>
      <p:sp>
        <p:nvSpPr>
          <p:cNvPr id="7" name="Shape 5"/>
          <p:cNvSpPr/>
          <p:nvPr/>
        </p:nvSpPr>
        <p:spPr>
          <a:xfrm>
            <a:off x="201168" y="1115568"/>
            <a:ext cx="2852928" cy="45720"/>
          </a:xfrm>
          <a:prstGeom prst="rect">
            <a:avLst/>
          </a:prstGeom>
          <a:solidFill>
            <a:srgbClr val="2563EB"/>
          </a:solidFill>
          <a:ln w="12700">
            <a:solidFill>
              <a:srgbClr val="2563EB"/>
            </a:solidFill>
            <a:prstDash val="solid"/>
          </a:ln>
        </p:spPr>
        <p:txBody>
          <a:bodyPr/>
          <a:lstStyle/>
          <a:p>
            <a:endParaRPr lang="en-US"/>
          </a:p>
        </p:txBody>
      </p:sp>
      <p:sp>
        <p:nvSpPr>
          <p:cNvPr id="8" name="Shape 6"/>
          <p:cNvSpPr/>
          <p:nvPr/>
        </p:nvSpPr>
        <p:spPr>
          <a:xfrm>
            <a:off x="201168" y="1115568"/>
            <a:ext cx="2852928" cy="457200"/>
          </a:xfrm>
          <a:prstGeom prst="rect">
            <a:avLst/>
          </a:prstGeom>
          <a:solidFill>
            <a:srgbClr val="111827"/>
          </a:solidFill>
          <a:ln w="12700">
            <a:solidFill>
              <a:srgbClr val="111827"/>
            </a:solidFill>
            <a:prstDash val="solid"/>
          </a:ln>
        </p:spPr>
        <p:txBody>
          <a:bodyPr/>
          <a:lstStyle/>
          <a:p>
            <a:endParaRPr lang="en-US"/>
          </a:p>
        </p:txBody>
      </p:sp>
      <p:sp>
        <p:nvSpPr>
          <p:cNvPr id="9" name="Shape 7"/>
          <p:cNvSpPr/>
          <p:nvPr/>
        </p:nvSpPr>
        <p:spPr>
          <a:xfrm>
            <a:off x="201168" y="1115568"/>
            <a:ext cx="45720" cy="457200"/>
          </a:xfrm>
          <a:prstGeom prst="rect">
            <a:avLst/>
          </a:prstGeom>
          <a:solidFill>
            <a:srgbClr val="2563EB"/>
          </a:solidFill>
          <a:ln w="12700">
            <a:solidFill>
              <a:srgbClr val="2563EB"/>
            </a:solidFill>
            <a:prstDash val="solid"/>
          </a:ln>
        </p:spPr>
        <p:txBody>
          <a:bodyPr/>
          <a:lstStyle/>
          <a:p>
            <a:endParaRPr lang="en-US"/>
          </a:p>
        </p:txBody>
      </p:sp>
      <p:sp>
        <p:nvSpPr>
          <p:cNvPr id="10" name="Text 8"/>
          <p:cNvSpPr/>
          <p:nvPr/>
        </p:nvSpPr>
        <p:spPr>
          <a:xfrm>
            <a:off x="329184" y="1133856"/>
            <a:ext cx="2633472" cy="256032"/>
          </a:xfrm>
          <a:prstGeom prst="rect">
            <a:avLst/>
          </a:prstGeom>
          <a:noFill/>
          <a:ln/>
        </p:spPr>
        <p:txBody>
          <a:bodyPr wrap="square" rtlCol="0" anchor="ctr"/>
          <a:lstStyle/>
          <a:p>
            <a:pPr marL="0" indent="0">
              <a:buNone/>
            </a:pPr>
            <a:r>
              <a:rPr lang="en-US" sz="1100" b="1" dirty="0">
                <a:solidFill>
                  <a:srgbClr val="FFFFFF"/>
                </a:solidFill>
              </a:rPr>
              <a:t>Generic API Tools</a:t>
            </a:r>
            <a:endParaRPr lang="en-US" sz="1100" dirty="0"/>
          </a:p>
        </p:txBody>
      </p:sp>
      <p:sp>
        <p:nvSpPr>
          <p:cNvPr id="11" name="Text 9"/>
          <p:cNvSpPr/>
          <p:nvPr/>
        </p:nvSpPr>
        <p:spPr>
          <a:xfrm>
            <a:off x="329184" y="1389888"/>
            <a:ext cx="2633472" cy="182880"/>
          </a:xfrm>
          <a:prstGeom prst="rect">
            <a:avLst/>
          </a:prstGeom>
          <a:noFill/>
          <a:ln/>
        </p:spPr>
        <p:txBody>
          <a:bodyPr wrap="square" rtlCol="0" anchor="ctr"/>
          <a:lstStyle/>
          <a:p>
            <a:pPr marL="0" indent="0">
              <a:buNone/>
            </a:pPr>
            <a:r>
              <a:rPr lang="en-US" sz="850" dirty="0">
                <a:solidFill>
                  <a:srgbClr val="9CA3AF"/>
                </a:solidFill>
              </a:rPr>
              <a:t>(Postman, Bruno, ReadyAPI)</a:t>
            </a:r>
            <a:endParaRPr lang="en-US" sz="850" dirty="0"/>
          </a:p>
        </p:txBody>
      </p:sp>
      <p:sp>
        <p:nvSpPr>
          <p:cNvPr id="12" name="Text 10"/>
          <p:cNvSpPr/>
          <p:nvPr/>
        </p:nvSpPr>
        <p:spPr>
          <a:xfrm>
            <a:off x="329184" y="1627632"/>
            <a:ext cx="2633472" cy="310896"/>
          </a:xfrm>
          <a:prstGeom prst="rect">
            <a:avLst/>
          </a:prstGeom>
          <a:noFill/>
          <a:ln/>
        </p:spPr>
        <p:txBody>
          <a:bodyPr wrap="square" rtlCol="0" anchor="ctr"/>
          <a:lstStyle/>
          <a:p>
            <a:pPr marL="0" indent="0">
              <a:buNone/>
            </a:pPr>
            <a:r>
              <a:rPr lang="en-US" sz="900" i="1" dirty="0">
                <a:solidFill>
                  <a:srgbClr val="2563EB"/>
                </a:solidFill>
              </a:rPr>
              <a:t>Built for REST, not payment infrastructure</a:t>
            </a:r>
            <a:endParaRPr lang="en-US" sz="900" dirty="0"/>
          </a:p>
        </p:txBody>
      </p:sp>
      <p:sp>
        <p:nvSpPr>
          <p:cNvPr id="13" name="Text 11"/>
          <p:cNvSpPr/>
          <p:nvPr/>
        </p:nvSpPr>
        <p:spPr>
          <a:xfrm>
            <a:off x="329184" y="1975104"/>
            <a:ext cx="2633472" cy="2706624"/>
          </a:xfrm>
          <a:prstGeom prst="rect">
            <a:avLst/>
          </a:prstGeom>
          <a:noFill/>
          <a:ln/>
        </p:spPr>
        <p:txBody>
          <a:bodyPr wrap="square" rtlCol="0" anchor="ctr"/>
          <a:lstStyle/>
          <a:p>
            <a:pPr marL="342900" indent="-342900">
              <a:buSzPct val="100000"/>
              <a:buChar char="•"/>
            </a:pPr>
            <a:r>
              <a:rPr lang="en-US" sz="900" dirty="0">
                <a:solidFill>
                  <a:srgbClr val="374151"/>
                </a:solidFill>
              </a:rPr>
              <a:t>No ISO 8583 or ISO 20022 protocol awareness</a:t>
            </a:r>
            <a:endParaRPr lang="en-US" sz="900" dirty="0"/>
          </a:p>
          <a:p>
            <a:pPr marL="342900" indent="-342900">
              <a:buSzPct val="100000"/>
              <a:buChar char="•"/>
            </a:pPr>
            <a:r>
              <a:rPr lang="en-US" sz="900" dirty="0">
                <a:solidFill>
                  <a:srgbClr val="374151"/>
                </a:solidFill>
              </a:rPr>
              <a:t>Cannot model multi-hop stateful payment flows</a:t>
            </a:r>
            <a:endParaRPr lang="en-US" sz="900" dirty="0"/>
          </a:p>
          <a:p>
            <a:pPr marL="342900" indent="-342900">
              <a:buSzPct val="100000"/>
              <a:buChar char="•"/>
            </a:pPr>
            <a:r>
              <a:rPr lang="en-US" sz="900" dirty="0">
                <a:solidFill>
                  <a:srgbClr val="374151"/>
                </a:solidFill>
              </a:rPr>
              <a:t>No retry or idempotency simulation</a:t>
            </a:r>
            <a:endParaRPr lang="en-US" sz="900" dirty="0"/>
          </a:p>
          <a:p>
            <a:pPr marL="342900" indent="-342900">
              <a:buSzPct val="100000"/>
              <a:buChar char="•"/>
            </a:pPr>
            <a:r>
              <a:rPr lang="en-US" sz="900" dirty="0">
                <a:solidFill>
                  <a:srgbClr val="374151"/>
                </a:solidFill>
              </a:rPr>
              <a:t>No scheme-specific field validation</a:t>
            </a:r>
            <a:endParaRPr lang="en-US" sz="900" dirty="0"/>
          </a:p>
          <a:p>
            <a:pPr marL="342900" indent="-342900">
              <a:buSzPct val="100000"/>
              <a:buChar char="•"/>
            </a:pPr>
            <a:r>
              <a:rPr lang="en-US" sz="900" dirty="0">
                <a:solidFill>
                  <a:srgbClr val="374151"/>
                </a:solidFill>
              </a:rPr>
              <a:t>Tests only what you tell it — invisible risk stays invisible</a:t>
            </a:r>
            <a:endParaRPr lang="en-US" sz="900" dirty="0"/>
          </a:p>
        </p:txBody>
      </p:sp>
      <p:sp>
        <p:nvSpPr>
          <p:cNvPr id="14" name="Shape 12"/>
          <p:cNvSpPr/>
          <p:nvPr/>
        </p:nvSpPr>
        <p:spPr>
          <a:xfrm>
            <a:off x="3182112" y="1115568"/>
            <a:ext cx="2852928" cy="3675888"/>
          </a:xfrm>
          <a:prstGeom prst="rect">
            <a:avLst/>
          </a:prstGeom>
          <a:solidFill>
            <a:srgbClr val="FFFFFF"/>
          </a:solidFill>
          <a:ln w="12700">
            <a:solidFill>
              <a:srgbClr val="E5E7EB"/>
            </a:solidFill>
            <a:prstDash val="solid"/>
          </a:ln>
          <a:effectLst>
            <a:outerShdw blurRad="101600" dist="25400" dir="8100000" algn="bl" rotWithShape="0">
              <a:srgbClr val="111827">
                <a:alpha val="10000"/>
              </a:srgbClr>
            </a:outerShdw>
          </a:effectLst>
        </p:spPr>
        <p:txBody>
          <a:bodyPr/>
          <a:lstStyle/>
          <a:p>
            <a:endParaRPr lang="en-US"/>
          </a:p>
        </p:txBody>
      </p:sp>
      <p:sp>
        <p:nvSpPr>
          <p:cNvPr id="15" name="Shape 13"/>
          <p:cNvSpPr/>
          <p:nvPr/>
        </p:nvSpPr>
        <p:spPr>
          <a:xfrm>
            <a:off x="3182112" y="1115568"/>
            <a:ext cx="2852928" cy="45720"/>
          </a:xfrm>
          <a:prstGeom prst="rect">
            <a:avLst/>
          </a:prstGeom>
          <a:solidFill>
            <a:srgbClr val="2563EB"/>
          </a:solidFill>
          <a:ln w="12700">
            <a:solidFill>
              <a:srgbClr val="2563EB"/>
            </a:solidFill>
            <a:prstDash val="solid"/>
          </a:ln>
        </p:spPr>
        <p:txBody>
          <a:bodyPr/>
          <a:lstStyle/>
          <a:p>
            <a:endParaRPr lang="en-US"/>
          </a:p>
        </p:txBody>
      </p:sp>
      <p:sp>
        <p:nvSpPr>
          <p:cNvPr id="16" name="Shape 14"/>
          <p:cNvSpPr/>
          <p:nvPr/>
        </p:nvSpPr>
        <p:spPr>
          <a:xfrm>
            <a:off x="3182112" y="1115568"/>
            <a:ext cx="2852928" cy="457200"/>
          </a:xfrm>
          <a:prstGeom prst="rect">
            <a:avLst/>
          </a:prstGeom>
          <a:solidFill>
            <a:srgbClr val="111827"/>
          </a:solidFill>
          <a:ln w="12700">
            <a:solidFill>
              <a:srgbClr val="111827"/>
            </a:solidFill>
            <a:prstDash val="solid"/>
          </a:ln>
        </p:spPr>
        <p:txBody>
          <a:bodyPr/>
          <a:lstStyle/>
          <a:p>
            <a:endParaRPr lang="en-US"/>
          </a:p>
        </p:txBody>
      </p:sp>
      <p:sp>
        <p:nvSpPr>
          <p:cNvPr id="17" name="Shape 15"/>
          <p:cNvSpPr/>
          <p:nvPr/>
        </p:nvSpPr>
        <p:spPr>
          <a:xfrm>
            <a:off x="3182112" y="1115568"/>
            <a:ext cx="45720" cy="457200"/>
          </a:xfrm>
          <a:prstGeom prst="rect">
            <a:avLst/>
          </a:prstGeom>
          <a:solidFill>
            <a:srgbClr val="2563EB"/>
          </a:solidFill>
          <a:ln w="12700">
            <a:solidFill>
              <a:srgbClr val="2563EB"/>
            </a:solidFill>
            <a:prstDash val="solid"/>
          </a:ln>
        </p:spPr>
        <p:txBody>
          <a:bodyPr/>
          <a:lstStyle/>
          <a:p>
            <a:endParaRPr lang="en-US"/>
          </a:p>
        </p:txBody>
      </p:sp>
      <p:sp>
        <p:nvSpPr>
          <p:cNvPr id="18" name="Text 16"/>
          <p:cNvSpPr/>
          <p:nvPr/>
        </p:nvSpPr>
        <p:spPr>
          <a:xfrm>
            <a:off x="3310128" y="1133856"/>
            <a:ext cx="2633472" cy="256032"/>
          </a:xfrm>
          <a:prstGeom prst="rect">
            <a:avLst/>
          </a:prstGeom>
          <a:noFill/>
          <a:ln/>
        </p:spPr>
        <p:txBody>
          <a:bodyPr wrap="square" rtlCol="0" anchor="ctr"/>
          <a:lstStyle/>
          <a:p>
            <a:pPr marL="0" indent="0">
              <a:buNone/>
            </a:pPr>
            <a:r>
              <a:rPr lang="en-US" sz="1100" b="1" dirty="0">
                <a:solidFill>
                  <a:srgbClr val="FFFFFF"/>
                </a:solidFill>
              </a:rPr>
              <a:t>Legacy Simulators</a:t>
            </a:r>
            <a:endParaRPr lang="en-US" sz="1100" dirty="0"/>
          </a:p>
        </p:txBody>
      </p:sp>
      <p:sp>
        <p:nvSpPr>
          <p:cNvPr id="19" name="Text 17"/>
          <p:cNvSpPr/>
          <p:nvPr/>
        </p:nvSpPr>
        <p:spPr>
          <a:xfrm>
            <a:off x="3310128" y="1389888"/>
            <a:ext cx="2633472" cy="182880"/>
          </a:xfrm>
          <a:prstGeom prst="rect">
            <a:avLst/>
          </a:prstGeom>
          <a:noFill/>
          <a:ln/>
        </p:spPr>
        <p:txBody>
          <a:bodyPr wrap="square" rtlCol="0" anchor="ctr"/>
          <a:lstStyle/>
          <a:p>
            <a:pPr marL="0" indent="0">
              <a:buNone/>
            </a:pPr>
            <a:r>
              <a:rPr lang="en-US" sz="850" dirty="0">
                <a:solidFill>
                  <a:srgbClr val="9CA3AF"/>
                </a:solidFill>
              </a:rPr>
              <a:t>(Iliad t3, in-house scripts)</a:t>
            </a:r>
            <a:endParaRPr lang="en-US" sz="850" dirty="0"/>
          </a:p>
        </p:txBody>
      </p:sp>
      <p:sp>
        <p:nvSpPr>
          <p:cNvPr id="20" name="Text 18"/>
          <p:cNvSpPr/>
          <p:nvPr/>
        </p:nvSpPr>
        <p:spPr>
          <a:xfrm>
            <a:off x="3310128" y="1627632"/>
            <a:ext cx="2633472" cy="310896"/>
          </a:xfrm>
          <a:prstGeom prst="rect">
            <a:avLst/>
          </a:prstGeom>
          <a:noFill/>
          <a:ln/>
        </p:spPr>
        <p:txBody>
          <a:bodyPr wrap="square" rtlCol="0" anchor="ctr"/>
          <a:lstStyle/>
          <a:p>
            <a:pPr marL="0" indent="0">
              <a:buNone/>
            </a:pPr>
            <a:r>
              <a:rPr lang="en-US" sz="900" i="1" dirty="0">
                <a:solidFill>
                  <a:srgbClr val="2563EB"/>
                </a:solidFill>
              </a:rPr>
              <a:t>Simulate flows — but not the gaps you don't know about</a:t>
            </a:r>
            <a:endParaRPr lang="en-US" sz="900" dirty="0"/>
          </a:p>
        </p:txBody>
      </p:sp>
      <p:sp>
        <p:nvSpPr>
          <p:cNvPr id="21" name="Text 19"/>
          <p:cNvSpPr/>
          <p:nvPr/>
        </p:nvSpPr>
        <p:spPr>
          <a:xfrm>
            <a:off x="3310128" y="1975104"/>
            <a:ext cx="2633472" cy="2706624"/>
          </a:xfrm>
          <a:prstGeom prst="rect">
            <a:avLst/>
          </a:prstGeom>
          <a:noFill/>
          <a:ln/>
        </p:spPr>
        <p:txBody>
          <a:bodyPr wrap="square" rtlCol="0" anchor="ctr"/>
          <a:lstStyle/>
          <a:p>
            <a:pPr marL="342900" indent="-342900">
              <a:buSzPct val="100000"/>
              <a:buChar char="•"/>
            </a:pPr>
            <a:r>
              <a:rPr lang="en-US" sz="900" dirty="0">
                <a:solidFill>
                  <a:srgbClr val="374151"/>
                </a:solidFill>
              </a:rPr>
              <a:t>No AI generation of edge cases you haven't conceived</a:t>
            </a:r>
            <a:endParaRPr lang="en-US" sz="900" dirty="0"/>
          </a:p>
          <a:p>
            <a:pPr marL="342900" indent="-342900">
              <a:buSzPct val="100000"/>
              <a:buChar char="•"/>
            </a:pPr>
            <a:r>
              <a:rPr lang="en-US" sz="900" dirty="0">
                <a:solidFill>
                  <a:srgbClr val="374151"/>
                </a:solidFill>
              </a:rPr>
              <a:t>No BAU change risk monitoring between releases</a:t>
            </a:r>
            <a:endParaRPr lang="en-US" sz="900" dirty="0"/>
          </a:p>
          <a:p>
            <a:pPr marL="342900" indent="-342900">
              <a:buSzPct val="100000"/>
              <a:buChar char="•"/>
            </a:pPr>
            <a:r>
              <a:rPr lang="en-US" sz="900" dirty="0">
                <a:solidFill>
                  <a:srgbClr val="374151"/>
                </a:solidFill>
              </a:rPr>
              <a:t>No board-ready risk quantification output</a:t>
            </a:r>
            <a:endParaRPr lang="en-US" sz="900" dirty="0"/>
          </a:p>
          <a:p>
            <a:pPr marL="342900" indent="-342900">
              <a:buSzPct val="100000"/>
              <a:buChar char="•"/>
            </a:pPr>
            <a:r>
              <a:rPr lang="en-US" sz="900" dirty="0">
                <a:solidFill>
                  <a:srgbClr val="374151"/>
                </a:solidFill>
              </a:rPr>
              <a:t>High cost, long setup — no continuous assurance</a:t>
            </a:r>
            <a:endParaRPr lang="en-US" sz="900" dirty="0"/>
          </a:p>
          <a:p>
            <a:pPr marL="342900" indent="-342900">
              <a:buSzPct val="100000"/>
              <a:buChar char="•"/>
            </a:pPr>
            <a:r>
              <a:rPr lang="en-US" sz="900" dirty="0">
                <a:solidFill>
                  <a:srgbClr val="374151"/>
                </a:solidFill>
              </a:rPr>
              <a:t>'Bruno is a notebook. PruTan is a payments laboratory.'</a:t>
            </a:r>
            <a:endParaRPr lang="en-US" sz="900" dirty="0"/>
          </a:p>
        </p:txBody>
      </p:sp>
      <p:sp>
        <p:nvSpPr>
          <p:cNvPr id="22" name="Shape 20"/>
          <p:cNvSpPr/>
          <p:nvPr/>
        </p:nvSpPr>
        <p:spPr>
          <a:xfrm>
            <a:off x="6163056" y="1115568"/>
            <a:ext cx="2852928" cy="3675888"/>
          </a:xfrm>
          <a:prstGeom prst="rect">
            <a:avLst/>
          </a:prstGeom>
          <a:solidFill>
            <a:srgbClr val="FFFFFF"/>
          </a:solidFill>
          <a:ln w="12700">
            <a:solidFill>
              <a:srgbClr val="E5E7EB"/>
            </a:solidFill>
            <a:prstDash val="solid"/>
          </a:ln>
          <a:effectLst>
            <a:outerShdw blurRad="101600" dist="25400" dir="8100000" algn="bl" rotWithShape="0">
              <a:srgbClr val="111827">
                <a:alpha val="10000"/>
              </a:srgbClr>
            </a:outerShdw>
          </a:effectLst>
        </p:spPr>
        <p:txBody>
          <a:bodyPr/>
          <a:lstStyle/>
          <a:p>
            <a:endParaRPr lang="en-US"/>
          </a:p>
        </p:txBody>
      </p:sp>
      <p:sp>
        <p:nvSpPr>
          <p:cNvPr id="23" name="Shape 21"/>
          <p:cNvSpPr/>
          <p:nvPr/>
        </p:nvSpPr>
        <p:spPr>
          <a:xfrm>
            <a:off x="6163056" y="1115568"/>
            <a:ext cx="2852928" cy="45720"/>
          </a:xfrm>
          <a:prstGeom prst="rect">
            <a:avLst/>
          </a:prstGeom>
          <a:solidFill>
            <a:srgbClr val="2563EB"/>
          </a:solidFill>
          <a:ln w="12700">
            <a:solidFill>
              <a:srgbClr val="2563EB"/>
            </a:solidFill>
            <a:prstDash val="solid"/>
          </a:ln>
        </p:spPr>
        <p:txBody>
          <a:bodyPr/>
          <a:lstStyle/>
          <a:p>
            <a:endParaRPr lang="en-US"/>
          </a:p>
        </p:txBody>
      </p:sp>
      <p:sp>
        <p:nvSpPr>
          <p:cNvPr id="24" name="Shape 22"/>
          <p:cNvSpPr/>
          <p:nvPr/>
        </p:nvSpPr>
        <p:spPr>
          <a:xfrm>
            <a:off x="6163056" y="1115568"/>
            <a:ext cx="2852928" cy="457200"/>
          </a:xfrm>
          <a:prstGeom prst="rect">
            <a:avLst/>
          </a:prstGeom>
          <a:solidFill>
            <a:srgbClr val="111827"/>
          </a:solidFill>
          <a:ln w="12700">
            <a:solidFill>
              <a:srgbClr val="111827"/>
            </a:solidFill>
            <a:prstDash val="solid"/>
          </a:ln>
        </p:spPr>
        <p:txBody>
          <a:bodyPr/>
          <a:lstStyle/>
          <a:p>
            <a:endParaRPr lang="en-US"/>
          </a:p>
        </p:txBody>
      </p:sp>
      <p:sp>
        <p:nvSpPr>
          <p:cNvPr id="25" name="Shape 23"/>
          <p:cNvSpPr/>
          <p:nvPr/>
        </p:nvSpPr>
        <p:spPr>
          <a:xfrm>
            <a:off x="6163056" y="1115568"/>
            <a:ext cx="45720" cy="457200"/>
          </a:xfrm>
          <a:prstGeom prst="rect">
            <a:avLst/>
          </a:prstGeom>
          <a:solidFill>
            <a:srgbClr val="2563EB"/>
          </a:solidFill>
          <a:ln w="12700">
            <a:solidFill>
              <a:srgbClr val="2563EB"/>
            </a:solidFill>
            <a:prstDash val="solid"/>
          </a:ln>
        </p:spPr>
        <p:txBody>
          <a:bodyPr/>
          <a:lstStyle/>
          <a:p>
            <a:endParaRPr lang="en-US"/>
          </a:p>
        </p:txBody>
      </p:sp>
      <p:sp>
        <p:nvSpPr>
          <p:cNvPr id="26" name="Text 24"/>
          <p:cNvSpPr/>
          <p:nvPr/>
        </p:nvSpPr>
        <p:spPr>
          <a:xfrm>
            <a:off x="6291072" y="1133856"/>
            <a:ext cx="2633472" cy="256032"/>
          </a:xfrm>
          <a:prstGeom prst="rect">
            <a:avLst/>
          </a:prstGeom>
          <a:noFill/>
          <a:ln/>
        </p:spPr>
        <p:txBody>
          <a:bodyPr wrap="square" rtlCol="0" anchor="ctr"/>
          <a:lstStyle/>
          <a:p>
            <a:pPr marL="0" indent="0">
              <a:buNone/>
            </a:pPr>
            <a:r>
              <a:rPr lang="en-US" sz="1100" b="1" dirty="0">
                <a:solidFill>
                  <a:srgbClr val="FFFFFF"/>
                </a:solidFill>
              </a:rPr>
              <a:t>Monitoring &amp; Observability</a:t>
            </a:r>
            <a:endParaRPr lang="en-US" sz="1100" dirty="0"/>
          </a:p>
        </p:txBody>
      </p:sp>
      <p:sp>
        <p:nvSpPr>
          <p:cNvPr id="27" name="Text 25"/>
          <p:cNvSpPr/>
          <p:nvPr/>
        </p:nvSpPr>
        <p:spPr>
          <a:xfrm>
            <a:off x="6291072" y="1389888"/>
            <a:ext cx="2633472" cy="182880"/>
          </a:xfrm>
          <a:prstGeom prst="rect">
            <a:avLst/>
          </a:prstGeom>
          <a:noFill/>
          <a:ln/>
        </p:spPr>
        <p:txBody>
          <a:bodyPr wrap="square" rtlCol="0" anchor="ctr"/>
          <a:lstStyle/>
          <a:p>
            <a:pPr marL="0" indent="0">
              <a:buNone/>
            </a:pPr>
            <a:r>
              <a:rPr lang="en-US" sz="850" dirty="0">
                <a:solidFill>
                  <a:srgbClr val="9CA3AF"/>
                </a:solidFill>
              </a:rPr>
              <a:t>(Datadog, Grafana, Splunk)</a:t>
            </a:r>
            <a:endParaRPr lang="en-US" sz="850" dirty="0"/>
          </a:p>
        </p:txBody>
      </p:sp>
      <p:sp>
        <p:nvSpPr>
          <p:cNvPr id="28" name="Text 26"/>
          <p:cNvSpPr/>
          <p:nvPr/>
        </p:nvSpPr>
        <p:spPr>
          <a:xfrm>
            <a:off x="6291072" y="1627632"/>
            <a:ext cx="2633472" cy="310896"/>
          </a:xfrm>
          <a:prstGeom prst="rect">
            <a:avLst/>
          </a:prstGeom>
          <a:noFill/>
          <a:ln/>
        </p:spPr>
        <p:txBody>
          <a:bodyPr wrap="square" rtlCol="0" anchor="ctr"/>
          <a:lstStyle/>
          <a:p>
            <a:pPr marL="0" indent="0">
              <a:buNone/>
            </a:pPr>
            <a:r>
              <a:rPr lang="en-US" sz="900" i="1" dirty="0">
                <a:solidFill>
                  <a:srgbClr val="2563EB"/>
                </a:solidFill>
              </a:rPr>
              <a:t>Detects failures after they happen — never before</a:t>
            </a:r>
            <a:endParaRPr lang="en-US" sz="900" dirty="0"/>
          </a:p>
        </p:txBody>
      </p:sp>
      <p:sp>
        <p:nvSpPr>
          <p:cNvPr id="29" name="Text 27"/>
          <p:cNvSpPr/>
          <p:nvPr/>
        </p:nvSpPr>
        <p:spPr>
          <a:xfrm>
            <a:off x="6291072" y="1975104"/>
            <a:ext cx="2633472" cy="2706624"/>
          </a:xfrm>
          <a:prstGeom prst="rect">
            <a:avLst/>
          </a:prstGeom>
          <a:noFill/>
          <a:ln/>
        </p:spPr>
        <p:txBody>
          <a:bodyPr wrap="square" rtlCol="0" anchor="ctr"/>
          <a:lstStyle/>
          <a:p>
            <a:pPr marL="342900" indent="-342900">
              <a:buSzPct val="100000"/>
              <a:buChar char="•"/>
            </a:pPr>
            <a:r>
              <a:rPr lang="en-US" sz="900" dirty="0">
                <a:solidFill>
                  <a:srgbClr val="374151"/>
                </a:solidFill>
              </a:rPr>
              <a:t>Retrospective by design — the problem already exists</a:t>
            </a:r>
            <a:endParaRPr lang="en-US" sz="900" dirty="0"/>
          </a:p>
          <a:p>
            <a:pPr marL="342900" indent="-342900">
              <a:buSzPct val="100000"/>
              <a:buChar char="•"/>
            </a:pPr>
            <a:r>
              <a:rPr lang="en-US" sz="900" dirty="0">
                <a:solidFill>
                  <a:srgbClr val="374151"/>
                </a:solidFill>
              </a:rPr>
              <a:t>Cannot simulate future failure modes pre-release</a:t>
            </a:r>
            <a:endParaRPr lang="en-US" sz="900" dirty="0"/>
          </a:p>
          <a:p>
            <a:pPr marL="342900" indent="-342900">
              <a:buSzPct val="100000"/>
              <a:buChar char="•"/>
            </a:pPr>
            <a:r>
              <a:rPr lang="en-US" sz="900" dirty="0">
                <a:solidFill>
                  <a:srgbClr val="374151"/>
                </a:solidFill>
              </a:rPr>
              <a:t>No payment-protocol domain awareness</a:t>
            </a:r>
            <a:endParaRPr lang="en-US" sz="900" dirty="0"/>
          </a:p>
          <a:p>
            <a:pPr marL="342900" indent="-342900">
              <a:buSzPct val="100000"/>
              <a:buChar char="•"/>
            </a:pPr>
            <a:r>
              <a:rPr lang="en-US" sz="900" dirty="0">
                <a:solidFill>
                  <a:srgbClr val="374151"/>
                </a:solidFill>
              </a:rPr>
              <a:t>Zero pre-release validation capability</a:t>
            </a:r>
            <a:endParaRPr lang="en-US" sz="900" dirty="0"/>
          </a:p>
          <a:p>
            <a:pPr marL="342900" indent="-342900">
              <a:buSzPct val="100000"/>
              <a:buChar char="•"/>
            </a:pPr>
            <a:r>
              <a:rPr lang="en-US" sz="900" dirty="0">
                <a:solidFill>
                  <a:srgbClr val="374151"/>
                </a:solidFill>
              </a:rPr>
              <a:t>They detect. We prevent. Different categories entirely.</a:t>
            </a:r>
            <a:endParaRPr lang="en-US" sz="900" dirty="0"/>
          </a:p>
        </p:txBody>
      </p:sp>
      <p:sp>
        <p:nvSpPr>
          <p:cNvPr id="30" name="Shape 28"/>
          <p:cNvSpPr/>
          <p:nvPr/>
        </p:nvSpPr>
        <p:spPr>
          <a:xfrm>
            <a:off x="0" y="4832604"/>
            <a:ext cx="9144000" cy="310896"/>
          </a:xfrm>
          <a:prstGeom prst="rect">
            <a:avLst/>
          </a:prstGeom>
          <a:solidFill>
            <a:srgbClr val="F9FAFB"/>
          </a:solidFill>
          <a:ln w="12700">
            <a:solidFill>
              <a:srgbClr val="E5E7EB"/>
            </a:solidFill>
            <a:prstDash val="solid"/>
          </a:ln>
        </p:spPr>
        <p:txBody>
          <a:bodyPr/>
          <a:lstStyle/>
          <a:p>
            <a:endParaRPr lang="en-US"/>
          </a:p>
        </p:txBody>
      </p:sp>
      <p:sp>
        <p:nvSpPr>
          <p:cNvPr id="31" name="Shape 29"/>
          <p:cNvSpPr/>
          <p:nvPr/>
        </p:nvSpPr>
        <p:spPr>
          <a:xfrm>
            <a:off x="0" y="4832604"/>
            <a:ext cx="164592" cy="310896"/>
          </a:xfrm>
          <a:prstGeom prst="rect">
            <a:avLst/>
          </a:prstGeom>
          <a:solidFill>
            <a:srgbClr val="2563EB"/>
          </a:solidFill>
          <a:ln w="12700">
            <a:solidFill>
              <a:srgbClr val="2563EB"/>
            </a:solidFill>
            <a:prstDash val="solid"/>
          </a:ln>
        </p:spPr>
        <p:txBody>
          <a:bodyPr/>
          <a:lstStyle/>
          <a:p>
            <a:endParaRPr lang="en-US"/>
          </a:p>
        </p:txBody>
      </p:sp>
      <p:sp>
        <p:nvSpPr>
          <p:cNvPr id="32" name="Text 30"/>
          <p:cNvSpPr/>
          <p:nvPr/>
        </p:nvSpPr>
        <p:spPr>
          <a:xfrm>
            <a:off x="329184" y="4832604"/>
            <a:ext cx="8595360" cy="310896"/>
          </a:xfrm>
          <a:prstGeom prst="rect">
            <a:avLst/>
          </a:prstGeom>
          <a:noFill/>
          <a:ln/>
        </p:spPr>
        <p:txBody>
          <a:bodyPr wrap="square" lIns="0" tIns="0" rIns="0" bIns="0" rtlCol="0" anchor="ctr"/>
          <a:lstStyle/>
          <a:p>
            <a:pPr marL="0" indent="0">
              <a:buNone/>
            </a:pPr>
            <a:r>
              <a:rPr lang="en-US" sz="850" dirty="0">
                <a:solidFill>
                  <a:srgbClr val="6B7280"/>
                </a:solidFill>
              </a:rPr>
              <a:t>PruTan is a new category: the Agentic Payments Assurance Platform — protocol-native, AI-powered, continuous. Pre-release, not post-mortem.</a:t>
            </a:r>
            <a:endParaRPr lang="en-US" sz="850"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hape 0"/>
          <p:cNvSpPr/>
          <p:nvPr/>
        </p:nvSpPr>
        <p:spPr>
          <a:xfrm>
            <a:off x="0" y="0"/>
            <a:ext cx="9144000" cy="960120"/>
          </a:xfrm>
          <a:prstGeom prst="rect">
            <a:avLst/>
          </a:prstGeom>
          <a:solidFill>
            <a:srgbClr val="111827"/>
          </a:solidFill>
          <a:ln w="12700">
            <a:solidFill>
              <a:srgbClr val="111827"/>
            </a:solidFill>
            <a:prstDash val="solid"/>
          </a:ln>
        </p:spPr>
        <p:txBody>
          <a:bodyPr/>
          <a:lstStyle/>
          <a:p>
            <a:endParaRPr lang="en-US"/>
          </a:p>
        </p:txBody>
      </p:sp>
      <p:sp>
        <p:nvSpPr>
          <p:cNvPr id="3" name="Shape 1"/>
          <p:cNvSpPr/>
          <p:nvPr/>
        </p:nvSpPr>
        <p:spPr>
          <a:xfrm>
            <a:off x="0" y="0"/>
            <a:ext cx="164592" cy="960120"/>
          </a:xfrm>
          <a:prstGeom prst="rect">
            <a:avLst/>
          </a:prstGeom>
          <a:solidFill>
            <a:srgbClr val="2563EB"/>
          </a:solidFill>
          <a:ln w="12700">
            <a:solidFill>
              <a:srgbClr val="2563EB"/>
            </a:solidFill>
            <a:prstDash val="solid"/>
          </a:ln>
        </p:spPr>
        <p:txBody>
          <a:bodyPr/>
          <a:lstStyle/>
          <a:p>
            <a:endParaRPr lang="en-US"/>
          </a:p>
        </p:txBody>
      </p:sp>
      <p:sp>
        <p:nvSpPr>
          <p:cNvPr id="4" name="Text 2"/>
          <p:cNvSpPr/>
          <p:nvPr/>
        </p:nvSpPr>
        <p:spPr>
          <a:xfrm>
            <a:off x="420624" y="0"/>
            <a:ext cx="8339328" cy="640080"/>
          </a:xfrm>
          <a:prstGeom prst="rect">
            <a:avLst/>
          </a:prstGeom>
          <a:noFill/>
          <a:ln/>
        </p:spPr>
        <p:txBody>
          <a:bodyPr wrap="square" lIns="0" tIns="0" rIns="0" bIns="0" rtlCol="0" anchor="ctr"/>
          <a:lstStyle/>
          <a:p>
            <a:pPr marL="0" indent="0">
              <a:buNone/>
            </a:pPr>
            <a:r>
              <a:rPr lang="en-US" sz="1800" b="1" dirty="0">
                <a:solidFill>
                  <a:srgbClr val="FFFFFF"/>
                </a:solidFill>
                <a:latin typeface="Calibri" pitchFamily="34" charset="0"/>
                <a:ea typeface="Calibri" pitchFamily="34" charset="-122"/>
                <a:cs typeface="Calibri" pitchFamily="34" charset="-120"/>
              </a:rPr>
              <a:t>One platform that does what four categories cannot.</a:t>
            </a:r>
            <a:endParaRPr lang="en-US" sz="1800" dirty="0"/>
          </a:p>
        </p:txBody>
      </p:sp>
      <p:sp>
        <p:nvSpPr>
          <p:cNvPr id="5" name="Text 3"/>
          <p:cNvSpPr/>
          <p:nvPr/>
        </p:nvSpPr>
        <p:spPr>
          <a:xfrm>
            <a:off x="420624" y="640080"/>
            <a:ext cx="8339328" cy="310896"/>
          </a:xfrm>
          <a:prstGeom prst="rect">
            <a:avLst/>
          </a:prstGeom>
          <a:noFill/>
          <a:ln/>
        </p:spPr>
        <p:txBody>
          <a:bodyPr wrap="square" rtlCol="0" anchor="ctr"/>
          <a:lstStyle/>
          <a:p>
            <a:pPr marL="0" indent="0">
              <a:buNone/>
            </a:pPr>
            <a:r>
              <a:rPr lang="en-US" sz="950" dirty="0">
                <a:solidFill>
                  <a:srgbClr val="9CA3AF"/>
                </a:solidFill>
              </a:rPr>
              <a:t>Head to head, by capability — ✓ full · Partial · — not supported.</a:t>
            </a:r>
            <a:endParaRPr lang="en-US" sz="950" dirty="0"/>
          </a:p>
        </p:txBody>
      </p:sp>
      <p:sp>
        <p:nvSpPr>
          <p:cNvPr id="200" name="Shape 200"/>
          <p:cNvSpPr/>
          <p:nvPr/>
        </p:nvSpPr>
        <p:spPr>
          <a:xfrm>
            <a:off x="329184" y="1115568"/>
            <a:ext cx="8485632" cy="310000"/>
          </a:xfrm>
          <a:prstGeom prst="rect">
            <a:avLst/>
          </a:prstGeom>
          <a:solidFill>
            <a:srgbClr val="111827"/>
          </a:solidFill>
          <a:ln w="6350">
            <a:solidFill>
              <a:srgbClr val="E5E7EB"/>
            </a:solidFill>
            <a:prstDash val="solid"/>
          </a:ln>
        </p:spPr>
        <p:txBody>
          <a:bodyPr/>
          <a:lstStyle/>
          <a:p>
            <a:endParaRPr lang="en-US"/>
          </a:p>
        </p:txBody>
      </p:sp>
      <p:sp>
        <p:nvSpPr>
          <p:cNvPr id="201" name="Text 201"/>
          <p:cNvSpPr/>
          <p:nvPr/>
        </p:nvSpPr>
        <p:spPr>
          <a:xfrm>
            <a:off x="329184" y="1115568"/>
            <a:ext cx="3500000" cy="310000"/>
          </a:xfrm>
          <a:prstGeom prst="rect">
            <a:avLst/>
          </a:prstGeom>
          <a:noFill/>
          <a:ln/>
        </p:spPr>
        <p:txBody>
          <a:bodyPr wrap="square" lIns="91440" rtlCol="0" anchor="ctr"/>
          <a:lstStyle/>
          <a:p>
            <a:pPr marL="0" indent="0">
              <a:buNone/>
            </a:pPr>
            <a:r>
              <a:rPr lang="en-US" sz="950" b="1" dirty="0">
                <a:solidFill>
                  <a:srgbClr val="FFFFFF"/>
                </a:solidFill>
              </a:rPr>
              <a:t>Capability</a:t>
            </a:r>
            <a:endParaRPr lang="en-US" sz="950" dirty="0"/>
          </a:p>
        </p:txBody>
      </p:sp>
      <p:sp>
        <p:nvSpPr>
          <p:cNvPr id="202" name="Text 202"/>
          <p:cNvSpPr/>
          <p:nvPr/>
        </p:nvSpPr>
        <p:spPr>
          <a:xfrm>
            <a:off x="3829184" y="1115568"/>
            <a:ext cx="1246408" cy="310000"/>
          </a:xfrm>
          <a:prstGeom prst="rect">
            <a:avLst/>
          </a:prstGeom>
          <a:noFill/>
          <a:ln/>
        </p:spPr>
        <p:txBody>
          <a:bodyPr wrap="square" lIns="91440" rtlCol="0" anchor="ctr"/>
          <a:lstStyle/>
          <a:p>
            <a:pPr marL="0" indent="0">
              <a:buNone/>
            </a:pPr>
            <a:r>
              <a:rPr lang="en-US" sz="850" b="1" dirty="0">
                <a:solidFill>
                  <a:srgbClr val="FFFFFF"/>
                </a:solidFill>
              </a:rPr>
              <a:t>PruTan</a:t>
            </a:r>
            <a:endParaRPr lang="en-US" sz="850" dirty="0"/>
          </a:p>
        </p:txBody>
      </p:sp>
      <p:sp>
        <p:nvSpPr>
          <p:cNvPr id="203" name="Text 203"/>
          <p:cNvSpPr/>
          <p:nvPr/>
        </p:nvSpPr>
        <p:spPr>
          <a:xfrm>
            <a:off x="5075592" y="1115568"/>
            <a:ext cx="1246408" cy="310000"/>
          </a:xfrm>
          <a:prstGeom prst="rect">
            <a:avLst/>
          </a:prstGeom>
          <a:noFill/>
          <a:ln/>
        </p:spPr>
        <p:txBody>
          <a:bodyPr wrap="square" lIns="91440" rtlCol="0" anchor="ctr"/>
          <a:lstStyle/>
          <a:p>
            <a:pPr marL="0" indent="0">
              <a:buNone/>
            </a:pPr>
            <a:r>
              <a:rPr lang="en-US" sz="850" b="1" dirty="0">
                <a:solidFill>
                  <a:srgbClr val="FFFFFF"/>
                </a:solidFill>
              </a:rPr>
              <a:t>Generic API</a:t>
            </a:r>
            <a:endParaRPr lang="en-US" sz="850" dirty="0"/>
          </a:p>
        </p:txBody>
      </p:sp>
      <p:sp>
        <p:nvSpPr>
          <p:cNvPr id="204" name="Text 204"/>
          <p:cNvSpPr/>
          <p:nvPr/>
        </p:nvSpPr>
        <p:spPr>
          <a:xfrm>
            <a:off x="6322000" y="1115568"/>
            <a:ext cx="1246408" cy="310000"/>
          </a:xfrm>
          <a:prstGeom prst="rect">
            <a:avLst/>
          </a:prstGeom>
          <a:noFill/>
          <a:ln/>
        </p:spPr>
        <p:txBody>
          <a:bodyPr wrap="square" lIns="91440" rtlCol="0" anchor="ctr"/>
          <a:lstStyle/>
          <a:p>
            <a:pPr marL="0" indent="0">
              <a:buNone/>
            </a:pPr>
            <a:r>
              <a:rPr lang="en-US" sz="850" b="1" dirty="0">
                <a:solidFill>
                  <a:srgbClr val="FFFFFF"/>
                </a:solidFill>
              </a:rPr>
              <a:t>Legacy Sim.</a:t>
            </a:r>
            <a:endParaRPr lang="en-US" sz="850" dirty="0"/>
          </a:p>
        </p:txBody>
      </p:sp>
      <p:sp>
        <p:nvSpPr>
          <p:cNvPr id="205" name="Text 205"/>
          <p:cNvSpPr/>
          <p:nvPr/>
        </p:nvSpPr>
        <p:spPr>
          <a:xfrm>
            <a:off x="7568408" y="1115568"/>
            <a:ext cx="1246408" cy="310000"/>
          </a:xfrm>
          <a:prstGeom prst="rect">
            <a:avLst/>
          </a:prstGeom>
          <a:noFill/>
          <a:ln/>
        </p:spPr>
        <p:txBody>
          <a:bodyPr wrap="square" lIns="91440" rtlCol="0" anchor="ctr"/>
          <a:lstStyle/>
          <a:p>
            <a:pPr marL="0" indent="0">
              <a:buNone/>
            </a:pPr>
            <a:r>
              <a:rPr lang="en-US" sz="850" b="1" dirty="0">
                <a:solidFill>
                  <a:srgbClr val="FFFFFF"/>
                </a:solidFill>
              </a:rPr>
              <a:t>Monitoring</a:t>
            </a:r>
            <a:endParaRPr lang="en-US" sz="850" dirty="0"/>
          </a:p>
        </p:txBody>
      </p:sp>
      <p:sp>
        <p:nvSpPr>
          <p:cNvPr id="206" name="Shape 206"/>
          <p:cNvSpPr/>
          <p:nvPr/>
        </p:nvSpPr>
        <p:spPr>
          <a:xfrm>
            <a:off x="329184" y="1425568"/>
            <a:ext cx="8485632" cy="420000"/>
          </a:xfrm>
          <a:prstGeom prst="rect">
            <a:avLst/>
          </a:prstGeom>
          <a:solidFill>
            <a:srgbClr val="FFFFFF"/>
          </a:solidFill>
          <a:ln w="6350">
            <a:solidFill>
              <a:srgbClr val="E5E7EB"/>
            </a:solidFill>
            <a:prstDash val="solid"/>
          </a:ln>
        </p:spPr>
        <p:txBody>
          <a:bodyPr/>
          <a:lstStyle/>
          <a:p>
            <a:endParaRPr lang="en-US"/>
          </a:p>
        </p:txBody>
      </p:sp>
      <p:sp>
        <p:nvSpPr>
          <p:cNvPr id="207" name="Text 207"/>
          <p:cNvSpPr/>
          <p:nvPr/>
        </p:nvSpPr>
        <p:spPr>
          <a:xfrm>
            <a:off x="329184" y="1425568"/>
            <a:ext cx="3500000" cy="420000"/>
          </a:xfrm>
          <a:prstGeom prst="rect">
            <a:avLst/>
          </a:prstGeom>
          <a:noFill/>
          <a:ln/>
        </p:spPr>
        <p:txBody>
          <a:bodyPr wrap="square" lIns="91440" rtlCol="0" anchor="ctr"/>
          <a:lstStyle/>
          <a:p>
            <a:pPr marL="0" indent="0">
              <a:buNone/>
            </a:pPr>
            <a:r>
              <a:rPr lang="en-US" sz="850" b="0" dirty="0">
                <a:solidFill>
                  <a:srgbClr val="374151"/>
                </a:solidFill>
              </a:rPr>
              <a:t>ISO 8583 &amp; ISO 20022 — native field-level</a:t>
            </a:r>
            <a:endParaRPr lang="en-US" sz="850" dirty="0"/>
          </a:p>
        </p:txBody>
      </p:sp>
      <p:sp>
        <p:nvSpPr>
          <p:cNvPr id="208" name="Text 208"/>
          <p:cNvSpPr/>
          <p:nvPr/>
        </p:nvSpPr>
        <p:spPr>
          <a:xfrm>
            <a:off x="3829184" y="1425568"/>
            <a:ext cx="1246408" cy="420000"/>
          </a:xfrm>
          <a:prstGeom prst="rect">
            <a:avLst/>
          </a:prstGeom>
          <a:noFill/>
          <a:ln/>
        </p:spPr>
        <p:txBody>
          <a:bodyPr wrap="square" rtlCol="0" anchor="ctr"/>
          <a:lstStyle/>
          <a:p>
            <a:pPr marL="0" indent="0" algn="ctr">
              <a:buNone/>
            </a:pPr>
            <a:r>
              <a:rPr lang="en-US" sz="1400" b="1" dirty="0">
                <a:solidFill>
                  <a:srgbClr val="059669"/>
                </a:solidFill>
              </a:rPr>
              <a:t>✓</a:t>
            </a:r>
            <a:endParaRPr lang="en-US" sz="1400" dirty="0"/>
          </a:p>
        </p:txBody>
      </p:sp>
      <p:sp>
        <p:nvSpPr>
          <p:cNvPr id="209" name="Text 209"/>
          <p:cNvSpPr/>
          <p:nvPr/>
        </p:nvSpPr>
        <p:spPr>
          <a:xfrm>
            <a:off x="5075592" y="1425568"/>
            <a:ext cx="1246408" cy="420000"/>
          </a:xfrm>
          <a:prstGeom prst="rect">
            <a:avLst/>
          </a:prstGeom>
          <a:noFill/>
          <a:ln/>
        </p:spPr>
        <p:txBody>
          <a:bodyPr wrap="square" rtlCol="0" anchor="ctr"/>
          <a:lstStyle/>
          <a:p>
            <a:pPr marL="0" indent="0" algn="ctr">
              <a:buNone/>
            </a:pPr>
            <a:r>
              <a:rPr lang="en-US" sz="1400" b="1" dirty="0">
                <a:solidFill>
                  <a:srgbClr val="9CA3AF"/>
                </a:solidFill>
              </a:rPr>
              <a:t>—</a:t>
            </a:r>
            <a:endParaRPr lang="en-US" sz="1400" dirty="0"/>
          </a:p>
        </p:txBody>
      </p:sp>
      <p:sp>
        <p:nvSpPr>
          <p:cNvPr id="210" name="Text 210"/>
          <p:cNvSpPr/>
          <p:nvPr/>
        </p:nvSpPr>
        <p:spPr>
          <a:xfrm>
            <a:off x="6322000" y="1425568"/>
            <a:ext cx="1246408" cy="420000"/>
          </a:xfrm>
          <a:prstGeom prst="rect">
            <a:avLst/>
          </a:prstGeom>
          <a:noFill/>
          <a:ln/>
        </p:spPr>
        <p:txBody>
          <a:bodyPr wrap="square" rtlCol="0" anchor="ctr"/>
          <a:lstStyle/>
          <a:p>
            <a:pPr marL="0" indent="0" algn="ctr">
              <a:buNone/>
            </a:pPr>
            <a:r>
              <a:rPr lang="en-US" sz="1400" b="1" dirty="0">
                <a:solidFill>
                  <a:srgbClr val="059669"/>
                </a:solidFill>
              </a:rPr>
              <a:t>✓</a:t>
            </a:r>
            <a:endParaRPr lang="en-US" sz="1400" dirty="0"/>
          </a:p>
        </p:txBody>
      </p:sp>
      <p:sp>
        <p:nvSpPr>
          <p:cNvPr id="211" name="Text 211"/>
          <p:cNvSpPr/>
          <p:nvPr/>
        </p:nvSpPr>
        <p:spPr>
          <a:xfrm>
            <a:off x="7568408" y="1425568"/>
            <a:ext cx="1246408" cy="420000"/>
          </a:xfrm>
          <a:prstGeom prst="rect">
            <a:avLst/>
          </a:prstGeom>
          <a:noFill/>
          <a:ln/>
        </p:spPr>
        <p:txBody>
          <a:bodyPr wrap="square" rtlCol="0" anchor="ctr"/>
          <a:lstStyle/>
          <a:p>
            <a:pPr marL="0" indent="0" algn="ctr">
              <a:buNone/>
            </a:pPr>
            <a:r>
              <a:rPr lang="en-US" sz="1400" b="1" dirty="0">
                <a:solidFill>
                  <a:srgbClr val="9CA3AF"/>
                </a:solidFill>
              </a:rPr>
              <a:t>—</a:t>
            </a:r>
            <a:endParaRPr lang="en-US" sz="1400" dirty="0"/>
          </a:p>
        </p:txBody>
      </p:sp>
      <p:sp>
        <p:nvSpPr>
          <p:cNvPr id="212" name="Shape 212"/>
          <p:cNvSpPr/>
          <p:nvPr/>
        </p:nvSpPr>
        <p:spPr>
          <a:xfrm>
            <a:off x="329184" y="1845568"/>
            <a:ext cx="8485632" cy="420000"/>
          </a:xfrm>
          <a:prstGeom prst="rect">
            <a:avLst/>
          </a:prstGeom>
          <a:solidFill>
            <a:srgbClr val="F9FAFB"/>
          </a:solidFill>
          <a:ln w="6350">
            <a:solidFill>
              <a:srgbClr val="E5E7EB"/>
            </a:solidFill>
            <a:prstDash val="solid"/>
          </a:ln>
        </p:spPr>
        <p:txBody>
          <a:bodyPr/>
          <a:lstStyle/>
          <a:p>
            <a:endParaRPr lang="en-US"/>
          </a:p>
        </p:txBody>
      </p:sp>
      <p:sp>
        <p:nvSpPr>
          <p:cNvPr id="213" name="Text 213"/>
          <p:cNvSpPr/>
          <p:nvPr/>
        </p:nvSpPr>
        <p:spPr>
          <a:xfrm>
            <a:off x="329184" y="1845568"/>
            <a:ext cx="3500000" cy="420000"/>
          </a:xfrm>
          <a:prstGeom prst="rect">
            <a:avLst/>
          </a:prstGeom>
          <a:noFill/>
          <a:ln/>
        </p:spPr>
        <p:txBody>
          <a:bodyPr wrap="square" lIns="91440" rtlCol="0" anchor="ctr"/>
          <a:lstStyle/>
          <a:p>
            <a:pPr marL="0" indent="0">
              <a:buNone/>
            </a:pPr>
            <a:r>
              <a:rPr lang="en-US" sz="850" b="0" dirty="0">
                <a:solidFill>
                  <a:srgbClr val="374151"/>
                </a:solidFill>
              </a:rPr>
              <a:t>NPCI / UPI / RuPay</a:t>
            </a:r>
            <a:endParaRPr lang="en-US" sz="850" dirty="0"/>
          </a:p>
        </p:txBody>
      </p:sp>
      <p:sp>
        <p:nvSpPr>
          <p:cNvPr id="214" name="Text 214"/>
          <p:cNvSpPr/>
          <p:nvPr/>
        </p:nvSpPr>
        <p:spPr>
          <a:xfrm>
            <a:off x="3829184" y="1845568"/>
            <a:ext cx="1246408" cy="420000"/>
          </a:xfrm>
          <a:prstGeom prst="rect">
            <a:avLst/>
          </a:prstGeom>
          <a:noFill/>
          <a:ln/>
        </p:spPr>
        <p:txBody>
          <a:bodyPr wrap="square" rtlCol="0" anchor="ctr"/>
          <a:lstStyle/>
          <a:p>
            <a:pPr marL="0" indent="0" algn="ctr">
              <a:buNone/>
            </a:pPr>
            <a:r>
              <a:rPr lang="en-US" sz="1400" b="1" dirty="0">
                <a:solidFill>
                  <a:srgbClr val="059669"/>
                </a:solidFill>
              </a:rPr>
              <a:t>✓</a:t>
            </a:r>
            <a:endParaRPr lang="en-US" sz="1400" dirty="0"/>
          </a:p>
        </p:txBody>
      </p:sp>
      <p:sp>
        <p:nvSpPr>
          <p:cNvPr id="215" name="Text 215"/>
          <p:cNvSpPr/>
          <p:nvPr/>
        </p:nvSpPr>
        <p:spPr>
          <a:xfrm>
            <a:off x="5075592" y="1845568"/>
            <a:ext cx="1246408" cy="420000"/>
          </a:xfrm>
          <a:prstGeom prst="rect">
            <a:avLst/>
          </a:prstGeom>
          <a:noFill/>
          <a:ln/>
        </p:spPr>
        <p:txBody>
          <a:bodyPr wrap="square" rtlCol="0" anchor="ctr"/>
          <a:lstStyle/>
          <a:p>
            <a:pPr marL="0" indent="0" algn="ctr">
              <a:buNone/>
            </a:pPr>
            <a:r>
              <a:rPr lang="en-US" sz="1400" b="1" dirty="0">
                <a:solidFill>
                  <a:srgbClr val="9CA3AF"/>
                </a:solidFill>
              </a:rPr>
              <a:t>—</a:t>
            </a:r>
            <a:endParaRPr lang="en-US" sz="1400" dirty="0"/>
          </a:p>
        </p:txBody>
      </p:sp>
      <p:sp>
        <p:nvSpPr>
          <p:cNvPr id="216" name="Text 216"/>
          <p:cNvSpPr/>
          <p:nvPr/>
        </p:nvSpPr>
        <p:spPr>
          <a:xfrm>
            <a:off x="6322000" y="1845568"/>
            <a:ext cx="1246408" cy="420000"/>
          </a:xfrm>
          <a:prstGeom prst="rect">
            <a:avLst/>
          </a:prstGeom>
          <a:noFill/>
          <a:ln/>
        </p:spPr>
        <p:txBody>
          <a:bodyPr wrap="square" rtlCol="0" anchor="ctr"/>
          <a:lstStyle/>
          <a:p>
            <a:pPr marL="0" indent="0" algn="ctr">
              <a:buNone/>
            </a:pPr>
            <a:r>
              <a:rPr lang="en-US" sz="1400" b="1" dirty="0">
                <a:solidFill>
                  <a:srgbClr val="9CA3AF"/>
                </a:solidFill>
              </a:rPr>
              <a:t>—</a:t>
            </a:r>
            <a:endParaRPr lang="en-US" sz="1400" dirty="0"/>
          </a:p>
        </p:txBody>
      </p:sp>
      <p:sp>
        <p:nvSpPr>
          <p:cNvPr id="217" name="Text 217"/>
          <p:cNvSpPr/>
          <p:nvPr/>
        </p:nvSpPr>
        <p:spPr>
          <a:xfrm>
            <a:off x="7568408" y="1845568"/>
            <a:ext cx="1246408" cy="420000"/>
          </a:xfrm>
          <a:prstGeom prst="rect">
            <a:avLst/>
          </a:prstGeom>
          <a:noFill/>
          <a:ln/>
        </p:spPr>
        <p:txBody>
          <a:bodyPr wrap="square" rtlCol="0" anchor="ctr"/>
          <a:lstStyle/>
          <a:p>
            <a:pPr marL="0" indent="0" algn="ctr">
              <a:buNone/>
            </a:pPr>
            <a:r>
              <a:rPr lang="en-US" sz="1400" b="1" dirty="0">
                <a:solidFill>
                  <a:srgbClr val="9CA3AF"/>
                </a:solidFill>
              </a:rPr>
              <a:t>—</a:t>
            </a:r>
            <a:endParaRPr lang="en-US" sz="1400" dirty="0"/>
          </a:p>
        </p:txBody>
      </p:sp>
      <p:sp>
        <p:nvSpPr>
          <p:cNvPr id="218" name="Shape 218"/>
          <p:cNvSpPr/>
          <p:nvPr/>
        </p:nvSpPr>
        <p:spPr>
          <a:xfrm>
            <a:off x="329184" y="2265568"/>
            <a:ext cx="8485632" cy="420000"/>
          </a:xfrm>
          <a:prstGeom prst="rect">
            <a:avLst/>
          </a:prstGeom>
          <a:solidFill>
            <a:srgbClr val="FFFFFF"/>
          </a:solidFill>
          <a:ln w="6350">
            <a:solidFill>
              <a:srgbClr val="E5E7EB"/>
            </a:solidFill>
            <a:prstDash val="solid"/>
          </a:ln>
        </p:spPr>
        <p:txBody>
          <a:bodyPr/>
          <a:lstStyle/>
          <a:p>
            <a:endParaRPr lang="en-US"/>
          </a:p>
        </p:txBody>
      </p:sp>
      <p:sp>
        <p:nvSpPr>
          <p:cNvPr id="219" name="Text 219"/>
          <p:cNvSpPr/>
          <p:nvPr/>
        </p:nvSpPr>
        <p:spPr>
          <a:xfrm>
            <a:off x="329184" y="2265568"/>
            <a:ext cx="3500000" cy="420000"/>
          </a:xfrm>
          <a:prstGeom prst="rect">
            <a:avLst/>
          </a:prstGeom>
          <a:noFill/>
          <a:ln/>
        </p:spPr>
        <p:txBody>
          <a:bodyPr wrap="square" lIns="91440" rtlCol="0" anchor="ctr"/>
          <a:lstStyle/>
          <a:p>
            <a:pPr marL="0" indent="0">
              <a:buNone/>
            </a:pPr>
            <a:r>
              <a:rPr lang="en-US" sz="850" b="0" dirty="0">
                <a:solidFill>
                  <a:srgbClr val="374151"/>
                </a:solidFill>
              </a:rPr>
              <a:t>Digital twin — issuer / acquirer / processor</a:t>
            </a:r>
            <a:endParaRPr lang="en-US" sz="850" dirty="0"/>
          </a:p>
        </p:txBody>
      </p:sp>
      <p:sp>
        <p:nvSpPr>
          <p:cNvPr id="220" name="Text 220"/>
          <p:cNvSpPr/>
          <p:nvPr/>
        </p:nvSpPr>
        <p:spPr>
          <a:xfrm>
            <a:off x="3829184" y="2265568"/>
            <a:ext cx="1246408" cy="420000"/>
          </a:xfrm>
          <a:prstGeom prst="rect">
            <a:avLst/>
          </a:prstGeom>
          <a:noFill/>
          <a:ln/>
        </p:spPr>
        <p:txBody>
          <a:bodyPr wrap="square" rtlCol="0" anchor="ctr"/>
          <a:lstStyle/>
          <a:p>
            <a:pPr marL="0" indent="0" algn="ctr">
              <a:buNone/>
            </a:pPr>
            <a:r>
              <a:rPr lang="en-US" sz="1400" b="1" dirty="0">
                <a:solidFill>
                  <a:srgbClr val="059669"/>
                </a:solidFill>
              </a:rPr>
              <a:t>✓</a:t>
            </a:r>
            <a:endParaRPr lang="en-US" sz="1400" dirty="0"/>
          </a:p>
        </p:txBody>
      </p:sp>
      <p:sp>
        <p:nvSpPr>
          <p:cNvPr id="221" name="Text 221"/>
          <p:cNvSpPr/>
          <p:nvPr/>
        </p:nvSpPr>
        <p:spPr>
          <a:xfrm>
            <a:off x="5075592" y="2265568"/>
            <a:ext cx="1246408" cy="420000"/>
          </a:xfrm>
          <a:prstGeom prst="rect">
            <a:avLst/>
          </a:prstGeom>
          <a:noFill/>
          <a:ln/>
        </p:spPr>
        <p:txBody>
          <a:bodyPr wrap="square" rtlCol="0" anchor="ctr"/>
          <a:lstStyle/>
          <a:p>
            <a:pPr marL="0" indent="0" algn="ctr">
              <a:buNone/>
            </a:pPr>
            <a:r>
              <a:rPr lang="en-US" sz="1400" b="1" dirty="0">
                <a:solidFill>
                  <a:srgbClr val="9CA3AF"/>
                </a:solidFill>
              </a:rPr>
              <a:t>—</a:t>
            </a:r>
            <a:endParaRPr lang="en-US" sz="1400" dirty="0"/>
          </a:p>
        </p:txBody>
      </p:sp>
      <p:sp>
        <p:nvSpPr>
          <p:cNvPr id="222" name="Text 222"/>
          <p:cNvSpPr/>
          <p:nvPr/>
        </p:nvSpPr>
        <p:spPr>
          <a:xfrm>
            <a:off x="6322000" y="2265568"/>
            <a:ext cx="1246408" cy="420000"/>
          </a:xfrm>
          <a:prstGeom prst="rect">
            <a:avLst/>
          </a:prstGeom>
          <a:noFill/>
          <a:ln/>
        </p:spPr>
        <p:txBody>
          <a:bodyPr wrap="square" rtlCol="0" anchor="ctr"/>
          <a:lstStyle/>
          <a:p>
            <a:pPr marL="0" indent="0" algn="ctr">
              <a:buNone/>
            </a:pPr>
            <a:r>
              <a:rPr lang="en-US" sz="800" b="1" dirty="0">
                <a:solidFill>
                  <a:srgbClr val="B7791F"/>
                </a:solidFill>
              </a:rPr>
              <a:t>Partial</a:t>
            </a:r>
            <a:endParaRPr lang="en-US" sz="800" dirty="0"/>
          </a:p>
        </p:txBody>
      </p:sp>
      <p:sp>
        <p:nvSpPr>
          <p:cNvPr id="223" name="Text 223"/>
          <p:cNvSpPr/>
          <p:nvPr/>
        </p:nvSpPr>
        <p:spPr>
          <a:xfrm>
            <a:off x="7568408" y="2265568"/>
            <a:ext cx="1246408" cy="420000"/>
          </a:xfrm>
          <a:prstGeom prst="rect">
            <a:avLst/>
          </a:prstGeom>
          <a:noFill/>
          <a:ln/>
        </p:spPr>
        <p:txBody>
          <a:bodyPr wrap="square" rtlCol="0" anchor="ctr"/>
          <a:lstStyle/>
          <a:p>
            <a:pPr marL="0" indent="0" algn="ctr">
              <a:buNone/>
            </a:pPr>
            <a:r>
              <a:rPr lang="en-US" sz="1400" b="1" dirty="0">
                <a:solidFill>
                  <a:srgbClr val="9CA3AF"/>
                </a:solidFill>
              </a:rPr>
              <a:t>—</a:t>
            </a:r>
            <a:endParaRPr lang="en-US" sz="1400" dirty="0"/>
          </a:p>
        </p:txBody>
      </p:sp>
      <p:sp>
        <p:nvSpPr>
          <p:cNvPr id="224" name="Shape 224"/>
          <p:cNvSpPr/>
          <p:nvPr/>
        </p:nvSpPr>
        <p:spPr>
          <a:xfrm>
            <a:off x="329184" y="2685568"/>
            <a:ext cx="8485632" cy="420000"/>
          </a:xfrm>
          <a:prstGeom prst="rect">
            <a:avLst/>
          </a:prstGeom>
          <a:solidFill>
            <a:srgbClr val="F9FAFB"/>
          </a:solidFill>
          <a:ln w="6350">
            <a:solidFill>
              <a:srgbClr val="E5E7EB"/>
            </a:solidFill>
            <a:prstDash val="solid"/>
          </a:ln>
        </p:spPr>
        <p:txBody>
          <a:bodyPr/>
          <a:lstStyle/>
          <a:p>
            <a:endParaRPr lang="en-US"/>
          </a:p>
        </p:txBody>
      </p:sp>
      <p:sp>
        <p:nvSpPr>
          <p:cNvPr id="225" name="Text 225"/>
          <p:cNvSpPr/>
          <p:nvPr/>
        </p:nvSpPr>
        <p:spPr>
          <a:xfrm>
            <a:off x="329184" y="2685568"/>
            <a:ext cx="3500000" cy="420000"/>
          </a:xfrm>
          <a:prstGeom prst="rect">
            <a:avLst/>
          </a:prstGeom>
          <a:noFill/>
          <a:ln/>
        </p:spPr>
        <p:txBody>
          <a:bodyPr wrap="square" lIns="91440" rtlCol="0" anchor="ctr"/>
          <a:lstStyle/>
          <a:p>
            <a:pPr marL="0" indent="0">
              <a:buNone/>
            </a:pPr>
            <a:r>
              <a:rPr lang="en-US" sz="850" b="0" dirty="0">
                <a:solidFill>
                  <a:srgbClr val="374151"/>
                </a:solidFill>
              </a:rPr>
              <a:t>Idempotency &amp; retry-storm simulation</a:t>
            </a:r>
            <a:endParaRPr lang="en-US" sz="850" dirty="0"/>
          </a:p>
        </p:txBody>
      </p:sp>
      <p:sp>
        <p:nvSpPr>
          <p:cNvPr id="226" name="Text 226"/>
          <p:cNvSpPr/>
          <p:nvPr/>
        </p:nvSpPr>
        <p:spPr>
          <a:xfrm>
            <a:off x="3829184" y="2685568"/>
            <a:ext cx="1246408" cy="420000"/>
          </a:xfrm>
          <a:prstGeom prst="rect">
            <a:avLst/>
          </a:prstGeom>
          <a:noFill/>
          <a:ln/>
        </p:spPr>
        <p:txBody>
          <a:bodyPr wrap="square" rtlCol="0" anchor="ctr"/>
          <a:lstStyle/>
          <a:p>
            <a:pPr marL="0" indent="0" algn="ctr">
              <a:buNone/>
            </a:pPr>
            <a:r>
              <a:rPr lang="en-US" sz="1400" b="1" dirty="0">
                <a:solidFill>
                  <a:srgbClr val="059669"/>
                </a:solidFill>
              </a:rPr>
              <a:t>✓</a:t>
            </a:r>
            <a:endParaRPr lang="en-US" sz="1400" dirty="0"/>
          </a:p>
        </p:txBody>
      </p:sp>
      <p:sp>
        <p:nvSpPr>
          <p:cNvPr id="227" name="Text 227"/>
          <p:cNvSpPr/>
          <p:nvPr/>
        </p:nvSpPr>
        <p:spPr>
          <a:xfrm>
            <a:off x="5075592" y="2685568"/>
            <a:ext cx="1246408" cy="420000"/>
          </a:xfrm>
          <a:prstGeom prst="rect">
            <a:avLst/>
          </a:prstGeom>
          <a:noFill/>
          <a:ln/>
        </p:spPr>
        <p:txBody>
          <a:bodyPr wrap="square" rtlCol="0" anchor="ctr"/>
          <a:lstStyle/>
          <a:p>
            <a:pPr marL="0" indent="0" algn="ctr">
              <a:buNone/>
            </a:pPr>
            <a:r>
              <a:rPr lang="en-US" sz="1400" b="1" dirty="0">
                <a:solidFill>
                  <a:srgbClr val="9CA3AF"/>
                </a:solidFill>
              </a:rPr>
              <a:t>—</a:t>
            </a:r>
            <a:endParaRPr lang="en-US" sz="1400" dirty="0"/>
          </a:p>
        </p:txBody>
      </p:sp>
      <p:sp>
        <p:nvSpPr>
          <p:cNvPr id="228" name="Text 228"/>
          <p:cNvSpPr/>
          <p:nvPr/>
        </p:nvSpPr>
        <p:spPr>
          <a:xfrm>
            <a:off x="6322000" y="2685568"/>
            <a:ext cx="1246408" cy="420000"/>
          </a:xfrm>
          <a:prstGeom prst="rect">
            <a:avLst/>
          </a:prstGeom>
          <a:noFill/>
          <a:ln/>
        </p:spPr>
        <p:txBody>
          <a:bodyPr wrap="square" rtlCol="0" anchor="ctr"/>
          <a:lstStyle/>
          <a:p>
            <a:pPr marL="0" indent="0" algn="ctr">
              <a:buNone/>
            </a:pPr>
            <a:r>
              <a:rPr lang="en-US" sz="1400" b="1" dirty="0">
                <a:solidFill>
                  <a:srgbClr val="9CA3AF"/>
                </a:solidFill>
              </a:rPr>
              <a:t>—</a:t>
            </a:r>
            <a:endParaRPr lang="en-US" sz="1400" dirty="0"/>
          </a:p>
        </p:txBody>
      </p:sp>
      <p:sp>
        <p:nvSpPr>
          <p:cNvPr id="229" name="Text 229"/>
          <p:cNvSpPr/>
          <p:nvPr/>
        </p:nvSpPr>
        <p:spPr>
          <a:xfrm>
            <a:off x="7568408" y="2685568"/>
            <a:ext cx="1246408" cy="420000"/>
          </a:xfrm>
          <a:prstGeom prst="rect">
            <a:avLst/>
          </a:prstGeom>
          <a:noFill/>
          <a:ln/>
        </p:spPr>
        <p:txBody>
          <a:bodyPr wrap="square" rtlCol="0" anchor="ctr"/>
          <a:lstStyle/>
          <a:p>
            <a:pPr marL="0" indent="0" algn="ctr">
              <a:buNone/>
            </a:pPr>
            <a:r>
              <a:rPr lang="en-US" sz="1400" b="1" dirty="0">
                <a:solidFill>
                  <a:srgbClr val="9CA3AF"/>
                </a:solidFill>
              </a:rPr>
              <a:t>—</a:t>
            </a:r>
            <a:endParaRPr lang="en-US" sz="1400" dirty="0"/>
          </a:p>
        </p:txBody>
      </p:sp>
      <p:sp>
        <p:nvSpPr>
          <p:cNvPr id="230" name="Shape 230"/>
          <p:cNvSpPr/>
          <p:nvPr/>
        </p:nvSpPr>
        <p:spPr>
          <a:xfrm>
            <a:off x="329184" y="3105568"/>
            <a:ext cx="8485632" cy="420000"/>
          </a:xfrm>
          <a:prstGeom prst="rect">
            <a:avLst/>
          </a:prstGeom>
          <a:solidFill>
            <a:srgbClr val="FFFFFF"/>
          </a:solidFill>
          <a:ln w="6350">
            <a:solidFill>
              <a:srgbClr val="E5E7EB"/>
            </a:solidFill>
            <a:prstDash val="solid"/>
          </a:ln>
        </p:spPr>
        <p:txBody>
          <a:bodyPr/>
          <a:lstStyle/>
          <a:p>
            <a:endParaRPr lang="en-US"/>
          </a:p>
        </p:txBody>
      </p:sp>
      <p:sp>
        <p:nvSpPr>
          <p:cNvPr id="231" name="Text 231"/>
          <p:cNvSpPr/>
          <p:nvPr/>
        </p:nvSpPr>
        <p:spPr>
          <a:xfrm>
            <a:off x="329184" y="3105568"/>
            <a:ext cx="3500000" cy="420000"/>
          </a:xfrm>
          <a:prstGeom prst="rect">
            <a:avLst/>
          </a:prstGeom>
          <a:noFill/>
          <a:ln/>
        </p:spPr>
        <p:txBody>
          <a:bodyPr wrap="square" lIns="91440" rtlCol="0" anchor="ctr"/>
          <a:lstStyle/>
          <a:p>
            <a:pPr marL="0" indent="0">
              <a:buNone/>
            </a:pPr>
            <a:r>
              <a:rPr lang="en-US" sz="850" b="0" dirty="0">
                <a:solidFill>
                  <a:srgbClr val="374151"/>
                </a:solidFill>
              </a:rPr>
              <a:t>Payment-native AI scenario generation</a:t>
            </a:r>
            <a:endParaRPr lang="en-US" sz="850" dirty="0"/>
          </a:p>
        </p:txBody>
      </p:sp>
      <p:sp>
        <p:nvSpPr>
          <p:cNvPr id="232" name="Text 232"/>
          <p:cNvSpPr/>
          <p:nvPr/>
        </p:nvSpPr>
        <p:spPr>
          <a:xfrm>
            <a:off x="3829184" y="3105568"/>
            <a:ext cx="1246408" cy="420000"/>
          </a:xfrm>
          <a:prstGeom prst="rect">
            <a:avLst/>
          </a:prstGeom>
          <a:noFill/>
          <a:ln/>
        </p:spPr>
        <p:txBody>
          <a:bodyPr wrap="square" rtlCol="0" anchor="ctr"/>
          <a:lstStyle/>
          <a:p>
            <a:pPr marL="0" indent="0" algn="ctr">
              <a:buNone/>
            </a:pPr>
            <a:r>
              <a:rPr lang="en-US" sz="1400" b="1" dirty="0">
                <a:solidFill>
                  <a:srgbClr val="059669"/>
                </a:solidFill>
              </a:rPr>
              <a:t>✓</a:t>
            </a:r>
            <a:endParaRPr lang="en-US" sz="1400" dirty="0"/>
          </a:p>
        </p:txBody>
      </p:sp>
      <p:sp>
        <p:nvSpPr>
          <p:cNvPr id="233" name="Text 233"/>
          <p:cNvSpPr/>
          <p:nvPr/>
        </p:nvSpPr>
        <p:spPr>
          <a:xfrm>
            <a:off x="5075592" y="3105568"/>
            <a:ext cx="1246408" cy="420000"/>
          </a:xfrm>
          <a:prstGeom prst="rect">
            <a:avLst/>
          </a:prstGeom>
          <a:noFill/>
          <a:ln/>
        </p:spPr>
        <p:txBody>
          <a:bodyPr wrap="square" rtlCol="0" anchor="ctr"/>
          <a:lstStyle/>
          <a:p>
            <a:pPr marL="0" indent="0" algn="ctr">
              <a:buNone/>
            </a:pPr>
            <a:r>
              <a:rPr lang="en-US" sz="1400" b="1" dirty="0">
                <a:solidFill>
                  <a:srgbClr val="9CA3AF"/>
                </a:solidFill>
              </a:rPr>
              <a:t>—</a:t>
            </a:r>
            <a:endParaRPr lang="en-US" sz="1400" dirty="0"/>
          </a:p>
        </p:txBody>
      </p:sp>
      <p:sp>
        <p:nvSpPr>
          <p:cNvPr id="234" name="Text 234"/>
          <p:cNvSpPr/>
          <p:nvPr/>
        </p:nvSpPr>
        <p:spPr>
          <a:xfrm>
            <a:off x="6322000" y="3105568"/>
            <a:ext cx="1246408" cy="420000"/>
          </a:xfrm>
          <a:prstGeom prst="rect">
            <a:avLst/>
          </a:prstGeom>
          <a:noFill/>
          <a:ln/>
        </p:spPr>
        <p:txBody>
          <a:bodyPr wrap="square" rtlCol="0" anchor="ctr"/>
          <a:lstStyle/>
          <a:p>
            <a:pPr marL="0" indent="0" algn="ctr">
              <a:buNone/>
            </a:pPr>
            <a:r>
              <a:rPr lang="en-US" sz="1400" b="1" dirty="0">
                <a:solidFill>
                  <a:srgbClr val="9CA3AF"/>
                </a:solidFill>
              </a:rPr>
              <a:t>—</a:t>
            </a:r>
            <a:endParaRPr lang="en-US" sz="1400" dirty="0"/>
          </a:p>
        </p:txBody>
      </p:sp>
      <p:sp>
        <p:nvSpPr>
          <p:cNvPr id="235" name="Text 235"/>
          <p:cNvSpPr/>
          <p:nvPr/>
        </p:nvSpPr>
        <p:spPr>
          <a:xfrm>
            <a:off x="7568408" y="3105568"/>
            <a:ext cx="1246408" cy="420000"/>
          </a:xfrm>
          <a:prstGeom prst="rect">
            <a:avLst/>
          </a:prstGeom>
          <a:noFill/>
          <a:ln/>
        </p:spPr>
        <p:txBody>
          <a:bodyPr wrap="square" rtlCol="0" anchor="ctr"/>
          <a:lstStyle/>
          <a:p>
            <a:pPr marL="0" indent="0" algn="ctr">
              <a:buNone/>
            </a:pPr>
            <a:r>
              <a:rPr lang="en-US" sz="1400" b="1" dirty="0">
                <a:solidFill>
                  <a:srgbClr val="9CA3AF"/>
                </a:solidFill>
              </a:rPr>
              <a:t>—</a:t>
            </a:r>
            <a:endParaRPr lang="en-US" sz="1400" dirty="0"/>
          </a:p>
        </p:txBody>
      </p:sp>
      <p:sp>
        <p:nvSpPr>
          <p:cNvPr id="236" name="Shape 236"/>
          <p:cNvSpPr/>
          <p:nvPr/>
        </p:nvSpPr>
        <p:spPr>
          <a:xfrm>
            <a:off x="329184" y="3525568"/>
            <a:ext cx="8485632" cy="420000"/>
          </a:xfrm>
          <a:prstGeom prst="rect">
            <a:avLst/>
          </a:prstGeom>
          <a:solidFill>
            <a:srgbClr val="F9FAFB"/>
          </a:solidFill>
          <a:ln w="6350">
            <a:solidFill>
              <a:srgbClr val="E5E7EB"/>
            </a:solidFill>
            <a:prstDash val="solid"/>
          </a:ln>
        </p:spPr>
        <p:txBody>
          <a:bodyPr/>
          <a:lstStyle/>
          <a:p>
            <a:endParaRPr lang="en-US"/>
          </a:p>
        </p:txBody>
      </p:sp>
      <p:sp>
        <p:nvSpPr>
          <p:cNvPr id="237" name="Text 237"/>
          <p:cNvSpPr/>
          <p:nvPr/>
        </p:nvSpPr>
        <p:spPr>
          <a:xfrm>
            <a:off x="329184" y="3525568"/>
            <a:ext cx="3500000" cy="420000"/>
          </a:xfrm>
          <a:prstGeom prst="rect">
            <a:avLst/>
          </a:prstGeom>
          <a:noFill/>
          <a:ln/>
        </p:spPr>
        <p:txBody>
          <a:bodyPr wrap="square" lIns="91440" rtlCol="0" anchor="ctr"/>
          <a:lstStyle/>
          <a:p>
            <a:pPr marL="0" indent="0">
              <a:buNone/>
            </a:pPr>
            <a:r>
              <a:rPr lang="en-US" sz="850" b="0" dirty="0">
                <a:solidFill>
                  <a:srgbClr val="374151"/>
                </a:solidFill>
              </a:rPr>
              <a:t>Real-time interception &amp; field modification</a:t>
            </a:r>
            <a:endParaRPr lang="en-US" sz="850" dirty="0"/>
          </a:p>
        </p:txBody>
      </p:sp>
      <p:sp>
        <p:nvSpPr>
          <p:cNvPr id="238" name="Text 238"/>
          <p:cNvSpPr/>
          <p:nvPr/>
        </p:nvSpPr>
        <p:spPr>
          <a:xfrm>
            <a:off x="3829184" y="3525568"/>
            <a:ext cx="1246408" cy="420000"/>
          </a:xfrm>
          <a:prstGeom prst="rect">
            <a:avLst/>
          </a:prstGeom>
          <a:noFill/>
          <a:ln/>
        </p:spPr>
        <p:txBody>
          <a:bodyPr wrap="square" rtlCol="0" anchor="ctr"/>
          <a:lstStyle/>
          <a:p>
            <a:pPr marL="0" indent="0" algn="ctr">
              <a:buNone/>
            </a:pPr>
            <a:r>
              <a:rPr lang="en-US" sz="1400" b="1" dirty="0">
                <a:solidFill>
                  <a:srgbClr val="059669"/>
                </a:solidFill>
              </a:rPr>
              <a:t>✓</a:t>
            </a:r>
            <a:endParaRPr lang="en-US" sz="1400" dirty="0"/>
          </a:p>
        </p:txBody>
      </p:sp>
      <p:sp>
        <p:nvSpPr>
          <p:cNvPr id="239" name="Text 239"/>
          <p:cNvSpPr/>
          <p:nvPr/>
        </p:nvSpPr>
        <p:spPr>
          <a:xfrm>
            <a:off x="5075592" y="3525568"/>
            <a:ext cx="1246408" cy="420000"/>
          </a:xfrm>
          <a:prstGeom prst="rect">
            <a:avLst/>
          </a:prstGeom>
          <a:noFill/>
          <a:ln/>
        </p:spPr>
        <p:txBody>
          <a:bodyPr wrap="square" rtlCol="0" anchor="ctr"/>
          <a:lstStyle/>
          <a:p>
            <a:pPr marL="0" indent="0" algn="ctr">
              <a:buNone/>
            </a:pPr>
            <a:r>
              <a:rPr lang="en-US" sz="1400" b="1" dirty="0">
                <a:solidFill>
                  <a:srgbClr val="9CA3AF"/>
                </a:solidFill>
              </a:rPr>
              <a:t>—</a:t>
            </a:r>
            <a:endParaRPr lang="en-US" sz="1400" dirty="0"/>
          </a:p>
        </p:txBody>
      </p:sp>
      <p:sp>
        <p:nvSpPr>
          <p:cNvPr id="240" name="Text 240"/>
          <p:cNvSpPr/>
          <p:nvPr/>
        </p:nvSpPr>
        <p:spPr>
          <a:xfrm>
            <a:off x="6322000" y="3525568"/>
            <a:ext cx="1246408" cy="420000"/>
          </a:xfrm>
          <a:prstGeom prst="rect">
            <a:avLst/>
          </a:prstGeom>
          <a:noFill/>
          <a:ln/>
        </p:spPr>
        <p:txBody>
          <a:bodyPr wrap="square" rtlCol="0" anchor="ctr"/>
          <a:lstStyle/>
          <a:p>
            <a:pPr marL="0" indent="0" algn="ctr">
              <a:buNone/>
            </a:pPr>
            <a:r>
              <a:rPr lang="en-US" sz="1400" b="1" dirty="0">
                <a:solidFill>
                  <a:srgbClr val="9CA3AF"/>
                </a:solidFill>
              </a:rPr>
              <a:t>—</a:t>
            </a:r>
            <a:endParaRPr lang="en-US" sz="1400" dirty="0"/>
          </a:p>
        </p:txBody>
      </p:sp>
      <p:sp>
        <p:nvSpPr>
          <p:cNvPr id="241" name="Text 241"/>
          <p:cNvSpPr/>
          <p:nvPr/>
        </p:nvSpPr>
        <p:spPr>
          <a:xfrm>
            <a:off x="7568408" y="3525568"/>
            <a:ext cx="1246408" cy="420000"/>
          </a:xfrm>
          <a:prstGeom prst="rect">
            <a:avLst/>
          </a:prstGeom>
          <a:noFill/>
          <a:ln/>
        </p:spPr>
        <p:txBody>
          <a:bodyPr wrap="square" rtlCol="0" anchor="ctr"/>
          <a:lstStyle/>
          <a:p>
            <a:pPr marL="0" indent="0" algn="ctr">
              <a:buNone/>
            </a:pPr>
            <a:r>
              <a:rPr lang="en-US" sz="1400" b="1" dirty="0">
                <a:solidFill>
                  <a:srgbClr val="9CA3AF"/>
                </a:solidFill>
              </a:rPr>
              <a:t>—</a:t>
            </a:r>
            <a:endParaRPr lang="en-US" sz="1400" dirty="0"/>
          </a:p>
        </p:txBody>
      </p:sp>
      <p:sp>
        <p:nvSpPr>
          <p:cNvPr id="242" name="Shape 242"/>
          <p:cNvSpPr/>
          <p:nvPr/>
        </p:nvSpPr>
        <p:spPr>
          <a:xfrm>
            <a:off x="329184" y="3945568"/>
            <a:ext cx="8485632" cy="420000"/>
          </a:xfrm>
          <a:prstGeom prst="rect">
            <a:avLst/>
          </a:prstGeom>
          <a:solidFill>
            <a:srgbClr val="FFFFFF"/>
          </a:solidFill>
          <a:ln w="6350">
            <a:solidFill>
              <a:srgbClr val="E5E7EB"/>
            </a:solidFill>
            <a:prstDash val="solid"/>
          </a:ln>
        </p:spPr>
        <p:txBody>
          <a:bodyPr/>
          <a:lstStyle/>
          <a:p>
            <a:endParaRPr lang="en-US"/>
          </a:p>
        </p:txBody>
      </p:sp>
      <p:sp>
        <p:nvSpPr>
          <p:cNvPr id="243" name="Text 243"/>
          <p:cNvSpPr/>
          <p:nvPr/>
        </p:nvSpPr>
        <p:spPr>
          <a:xfrm>
            <a:off x="329184" y="3945568"/>
            <a:ext cx="3500000" cy="420000"/>
          </a:xfrm>
          <a:prstGeom prst="rect">
            <a:avLst/>
          </a:prstGeom>
          <a:noFill/>
          <a:ln/>
        </p:spPr>
        <p:txBody>
          <a:bodyPr wrap="square" lIns="91440" rtlCol="0" anchor="ctr"/>
          <a:lstStyle/>
          <a:p>
            <a:pPr marL="0" indent="0">
              <a:buNone/>
            </a:pPr>
            <a:r>
              <a:rPr lang="en-US" sz="850" b="0" dirty="0">
                <a:solidFill>
                  <a:srgbClr val="374151"/>
                </a:solidFill>
              </a:rPr>
              <a:t>BAU change risk detection (continuous)</a:t>
            </a:r>
            <a:endParaRPr lang="en-US" sz="850" dirty="0"/>
          </a:p>
        </p:txBody>
      </p:sp>
      <p:sp>
        <p:nvSpPr>
          <p:cNvPr id="244" name="Text 244"/>
          <p:cNvSpPr/>
          <p:nvPr/>
        </p:nvSpPr>
        <p:spPr>
          <a:xfrm>
            <a:off x="3829184" y="3945568"/>
            <a:ext cx="1246408" cy="420000"/>
          </a:xfrm>
          <a:prstGeom prst="rect">
            <a:avLst/>
          </a:prstGeom>
          <a:noFill/>
          <a:ln/>
        </p:spPr>
        <p:txBody>
          <a:bodyPr wrap="square" rtlCol="0" anchor="ctr"/>
          <a:lstStyle/>
          <a:p>
            <a:pPr marL="0" indent="0" algn="ctr">
              <a:buNone/>
            </a:pPr>
            <a:r>
              <a:rPr lang="en-US" sz="1400" b="1" dirty="0">
                <a:solidFill>
                  <a:srgbClr val="059669"/>
                </a:solidFill>
              </a:rPr>
              <a:t>✓</a:t>
            </a:r>
            <a:endParaRPr lang="en-US" sz="1400" dirty="0"/>
          </a:p>
        </p:txBody>
      </p:sp>
      <p:sp>
        <p:nvSpPr>
          <p:cNvPr id="245" name="Text 245"/>
          <p:cNvSpPr/>
          <p:nvPr/>
        </p:nvSpPr>
        <p:spPr>
          <a:xfrm>
            <a:off x="5075592" y="3945568"/>
            <a:ext cx="1246408" cy="420000"/>
          </a:xfrm>
          <a:prstGeom prst="rect">
            <a:avLst/>
          </a:prstGeom>
          <a:noFill/>
          <a:ln/>
        </p:spPr>
        <p:txBody>
          <a:bodyPr wrap="square" rtlCol="0" anchor="ctr"/>
          <a:lstStyle/>
          <a:p>
            <a:pPr marL="0" indent="0" algn="ctr">
              <a:buNone/>
            </a:pPr>
            <a:r>
              <a:rPr lang="en-US" sz="1400" b="1" dirty="0">
                <a:solidFill>
                  <a:srgbClr val="9CA3AF"/>
                </a:solidFill>
              </a:rPr>
              <a:t>—</a:t>
            </a:r>
            <a:endParaRPr lang="en-US" sz="1400" dirty="0"/>
          </a:p>
        </p:txBody>
      </p:sp>
      <p:sp>
        <p:nvSpPr>
          <p:cNvPr id="246" name="Text 246"/>
          <p:cNvSpPr/>
          <p:nvPr/>
        </p:nvSpPr>
        <p:spPr>
          <a:xfrm>
            <a:off x="6322000" y="3945568"/>
            <a:ext cx="1246408" cy="420000"/>
          </a:xfrm>
          <a:prstGeom prst="rect">
            <a:avLst/>
          </a:prstGeom>
          <a:noFill/>
          <a:ln/>
        </p:spPr>
        <p:txBody>
          <a:bodyPr wrap="square" rtlCol="0" anchor="ctr"/>
          <a:lstStyle/>
          <a:p>
            <a:pPr marL="0" indent="0" algn="ctr">
              <a:buNone/>
            </a:pPr>
            <a:r>
              <a:rPr lang="en-US" sz="1400" b="1" dirty="0">
                <a:solidFill>
                  <a:srgbClr val="9CA3AF"/>
                </a:solidFill>
              </a:rPr>
              <a:t>—</a:t>
            </a:r>
            <a:endParaRPr lang="en-US" sz="1400" dirty="0"/>
          </a:p>
        </p:txBody>
      </p:sp>
      <p:sp>
        <p:nvSpPr>
          <p:cNvPr id="247" name="Text 247"/>
          <p:cNvSpPr/>
          <p:nvPr/>
        </p:nvSpPr>
        <p:spPr>
          <a:xfrm>
            <a:off x="7568408" y="3945568"/>
            <a:ext cx="1246408" cy="420000"/>
          </a:xfrm>
          <a:prstGeom prst="rect">
            <a:avLst/>
          </a:prstGeom>
          <a:noFill/>
          <a:ln/>
        </p:spPr>
        <p:txBody>
          <a:bodyPr wrap="square" rtlCol="0" anchor="ctr"/>
          <a:lstStyle/>
          <a:p>
            <a:pPr marL="0" indent="0" algn="ctr">
              <a:buNone/>
            </a:pPr>
            <a:r>
              <a:rPr lang="en-US" sz="1400" b="1" dirty="0">
                <a:solidFill>
                  <a:srgbClr val="9CA3AF"/>
                </a:solidFill>
              </a:rPr>
              <a:t>—</a:t>
            </a:r>
            <a:endParaRPr lang="en-US" sz="1400" dirty="0"/>
          </a:p>
        </p:txBody>
      </p:sp>
      <p:sp>
        <p:nvSpPr>
          <p:cNvPr id="248" name="Shape 248"/>
          <p:cNvSpPr/>
          <p:nvPr/>
        </p:nvSpPr>
        <p:spPr>
          <a:xfrm>
            <a:off x="329184" y="4365568"/>
            <a:ext cx="8485632" cy="420000"/>
          </a:xfrm>
          <a:prstGeom prst="rect">
            <a:avLst/>
          </a:prstGeom>
          <a:solidFill>
            <a:srgbClr val="F9FAFB"/>
          </a:solidFill>
          <a:ln w="6350">
            <a:solidFill>
              <a:srgbClr val="E5E7EB"/>
            </a:solidFill>
            <a:prstDash val="solid"/>
          </a:ln>
        </p:spPr>
        <p:txBody>
          <a:bodyPr/>
          <a:lstStyle/>
          <a:p>
            <a:endParaRPr lang="en-US"/>
          </a:p>
        </p:txBody>
      </p:sp>
      <p:sp>
        <p:nvSpPr>
          <p:cNvPr id="249" name="Text 249"/>
          <p:cNvSpPr/>
          <p:nvPr/>
        </p:nvSpPr>
        <p:spPr>
          <a:xfrm>
            <a:off x="329184" y="4365568"/>
            <a:ext cx="3500000" cy="420000"/>
          </a:xfrm>
          <a:prstGeom prst="rect">
            <a:avLst/>
          </a:prstGeom>
          <a:noFill/>
          <a:ln/>
        </p:spPr>
        <p:txBody>
          <a:bodyPr wrap="square" lIns="91440" rtlCol="0" anchor="ctr"/>
          <a:lstStyle/>
          <a:p>
            <a:pPr marL="0" indent="0">
              <a:buNone/>
            </a:pPr>
            <a:r>
              <a:rPr lang="en-US" sz="850" b="0" dirty="0">
                <a:solidFill>
                  <a:srgbClr val="374151"/>
                </a:solidFill>
              </a:rPr>
              <a:t>Revenue-at-risk scoring &amp; GO/HOLD gating</a:t>
            </a:r>
            <a:endParaRPr lang="en-US" sz="850" dirty="0"/>
          </a:p>
        </p:txBody>
      </p:sp>
      <p:sp>
        <p:nvSpPr>
          <p:cNvPr id="250" name="Text 250"/>
          <p:cNvSpPr/>
          <p:nvPr/>
        </p:nvSpPr>
        <p:spPr>
          <a:xfrm>
            <a:off x="3829184" y="4365568"/>
            <a:ext cx="1246408" cy="420000"/>
          </a:xfrm>
          <a:prstGeom prst="rect">
            <a:avLst/>
          </a:prstGeom>
          <a:noFill/>
          <a:ln/>
        </p:spPr>
        <p:txBody>
          <a:bodyPr wrap="square" rtlCol="0" anchor="ctr"/>
          <a:lstStyle/>
          <a:p>
            <a:pPr marL="0" indent="0" algn="ctr">
              <a:buNone/>
            </a:pPr>
            <a:r>
              <a:rPr lang="en-US" sz="1400" b="1" dirty="0">
                <a:solidFill>
                  <a:srgbClr val="059669"/>
                </a:solidFill>
              </a:rPr>
              <a:t>✓</a:t>
            </a:r>
            <a:endParaRPr lang="en-US" sz="1400" dirty="0"/>
          </a:p>
        </p:txBody>
      </p:sp>
      <p:sp>
        <p:nvSpPr>
          <p:cNvPr id="251" name="Text 251"/>
          <p:cNvSpPr/>
          <p:nvPr/>
        </p:nvSpPr>
        <p:spPr>
          <a:xfrm>
            <a:off x="5075592" y="4365568"/>
            <a:ext cx="1246408" cy="420000"/>
          </a:xfrm>
          <a:prstGeom prst="rect">
            <a:avLst/>
          </a:prstGeom>
          <a:noFill/>
          <a:ln/>
        </p:spPr>
        <p:txBody>
          <a:bodyPr wrap="square" rtlCol="0" anchor="ctr"/>
          <a:lstStyle/>
          <a:p>
            <a:pPr marL="0" indent="0" algn="ctr">
              <a:buNone/>
            </a:pPr>
            <a:r>
              <a:rPr lang="en-US" sz="1400" b="1" dirty="0">
                <a:solidFill>
                  <a:srgbClr val="9CA3AF"/>
                </a:solidFill>
              </a:rPr>
              <a:t>—</a:t>
            </a:r>
            <a:endParaRPr lang="en-US" sz="1400" dirty="0"/>
          </a:p>
        </p:txBody>
      </p:sp>
      <p:sp>
        <p:nvSpPr>
          <p:cNvPr id="252" name="Text 252"/>
          <p:cNvSpPr/>
          <p:nvPr/>
        </p:nvSpPr>
        <p:spPr>
          <a:xfrm>
            <a:off x="6322000" y="4365568"/>
            <a:ext cx="1246408" cy="420000"/>
          </a:xfrm>
          <a:prstGeom prst="rect">
            <a:avLst/>
          </a:prstGeom>
          <a:noFill/>
          <a:ln/>
        </p:spPr>
        <p:txBody>
          <a:bodyPr wrap="square" rtlCol="0" anchor="ctr"/>
          <a:lstStyle/>
          <a:p>
            <a:pPr marL="0" indent="0" algn="ctr">
              <a:buNone/>
            </a:pPr>
            <a:r>
              <a:rPr lang="en-US" sz="1400" b="1" dirty="0">
                <a:solidFill>
                  <a:srgbClr val="9CA3AF"/>
                </a:solidFill>
              </a:rPr>
              <a:t>—</a:t>
            </a:r>
            <a:endParaRPr lang="en-US" sz="1400" dirty="0"/>
          </a:p>
        </p:txBody>
      </p:sp>
      <p:sp>
        <p:nvSpPr>
          <p:cNvPr id="253" name="Text 253"/>
          <p:cNvSpPr/>
          <p:nvPr/>
        </p:nvSpPr>
        <p:spPr>
          <a:xfrm>
            <a:off x="7568408" y="4365568"/>
            <a:ext cx="1246408" cy="420000"/>
          </a:xfrm>
          <a:prstGeom prst="rect">
            <a:avLst/>
          </a:prstGeom>
          <a:noFill/>
          <a:ln/>
        </p:spPr>
        <p:txBody>
          <a:bodyPr wrap="square" rtlCol="0" anchor="ctr"/>
          <a:lstStyle/>
          <a:p>
            <a:pPr marL="0" indent="0" algn="ctr">
              <a:buNone/>
            </a:pPr>
            <a:r>
              <a:rPr lang="en-US" sz="1400" b="1" dirty="0">
                <a:solidFill>
                  <a:srgbClr val="9CA3AF"/>
                </a:solidFill>
              </a:rPr>
              <a:t>—</a:t>
            </a:r>
            <a:endParaRPr lang="en-US" sz="1400" dirty="0"/>
          </a:p>
        </p:txBody>
      </p:sp>
      <p:sp>
        <p:nvSpPr>
          <p:cNvPr id="290" name="Shape 290"/>
          <p:cNvSpPr/>
          <p:nvPr/>
        </p:nvSpPr>
        <p:spPr>
          <a:xfrm>
            <a:off x="0" y="4832604"/>
            <a:ext cx="9144000" cy="310896"/>
          </a:xfrm>
          <a:prstGeom prst="rect">
            <a:avLst/>
          </a:prstGeom>
          <a:solidFill>
            <a:srgbClr val="F9FAFB"/>
          </a:solidFill>
          <a:ln w="12700">
            <a:solidFill>
              <a:srgbClr val="E5E7EB"/>
            </a:solidFill>
            <a:prstDash val="solid"/>
          </a:ln>
        </p:spPr>
        <p:txBody>
          <a:bodyPr/>
          <a:lstStyle/>
          <a:p>
            <a:endParaRPr lang="en-US"/>
          </a:p>
        </p:txBody>
      </p:sp>
      <p:sp>
        <p:nvSpPr>
          <p:cNvPr id="291" name="Shape 291"/>
          <p:cNvSpPr/>
          <p:nvPr/>
        </p:nvSpPr>
        <p:spPr>
          <a:xfrm>
            <a:off x="0" y="4832604"/>
            <a:ext cx="164592" cy="310896"/>
          </a:xfrm>
          <a:prstGeom prst="rect">
            <a:avLst/>
          </a:prstGeom>
          <a:solidFill>
            <a:srgbClr val="2563EB"/>
          </a:solidFill>
          <a:ln w="12700">
            <a:solidFill>
              <a:srgbClr val="2563EB"/>
            </a:solidFill>
            <a:prstDash val="solid"/>
          </a:ln>
        </p:spPr>
        <p:txBody>
          <a:bodyPr/>
          <a:lstStyle/>
          <a:p>
            <a:endParaRPr lang="en-US"/>
          </a:p>
        </p:txBody>
      </p:sp>
      <p:sp>
        <p:nvSpPr>
          <p:cNvPr id="292" name="Text 292"/>
          <p:cNvSpPr/>
          <p:nvPr/>
        </p:nvSpPr>
        <p:spPr>
          <a:xfrm>
            <a:off x="329184" y="4832604"/>
            <a:ext cx="8595360" cy="310896"/>
          </a:xfrm>
          <a:prstGeom prst="rect">
            <a:avLst/>
          </a:prstGeom>
          <a:noFill/>
          <a:ln/>
        </p:spPr>
        <p:txBody>
          <a:bodyPr wrap="square" lIns="0" tIns="0" rIns="0" bIns="0" rtlCol="0" anchor="ctr"/>
          <a:lstStyle/>
          <a:p>
            <a:pPr marL="0" indent="0">
              <a:buNone/>
            </a:pPr>
            <a:r>
              <a:rPr lang="en-US" sz="850" dirty="0">
                <a:solidFill>
                  <a:srgbClr val="6B7280"/>
                </a:solidFill>
              </a:rPr>
              <a:t>Pre-release, not post-mortem — PruTan catches the failure that exists only at the intersection of a BAU change and a payment protocol edge case.</a:t>
            </a:r>
            <a:endParaRPr lang="en-US" sz="850"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CAD5421-AD61-0FCC-9BEB-BF5CA216E752}"/>
            </a:ext>
          </a:extLst>
        </p:cNvPr>
        <p:cNvGrpSpPr/>
        <p:nvPr/>
      </p:nvGrpSpPr>
      <p:grpSpPr>
        <a:xfrm>
          <a:off x="0" y="0"/>
          <a:ext cx="0" cy="0"/>
          <a:chOff x="0" y="0"/>
          <a:chExt cx="0" cy="0"/>
        </a:xfrm>
      </p:grpSpPr>
      <p:pic>
        <p:nvPicPr>
          <p:cNvPr id="6" name="Picture 5">
            <a:extLst>
              <a:ext uri="{FF2B5EF4-FFF2-40B4-BE49-F238E27FC236}">
                <a16:creationId xmlns:a16="http://schemas.microsoft.com/office/drawing/2014/main" id="{D908D66F-054A-89C4-CBCB-00289FE04BA8}"/>
              </a:ext>
            </a:extLst>
          </p:cNvPr>
          <p:cNvPicPr preferRelativeResize="0">
            <a:picLocks noChangeAspect="1"/>
          </p:cNvPicPr>
          <p:nvPr/>
        </p:nvPicPr>
        <p:blipFill>
          <a:blip r:embed="rId2"/>
          <a:srcRect t="6839" b="6839"/>
          <a:stretch/>
        </p:blipFill>
        <p:spPr>
          <a:xfrm>
            <a:off x="75363" y="1148200"/>
            <a:ext cx="4612768" cy="3571600"/>
          </a:xfrm>
          <a:prstGeom prst="rect">
            <a:avLst/>
          </a:prstGeom>
        </p:spPr>
      </p:pic>
      <p:grpSp>
        <p:nvGrpSpPr>
          <p:cNvPr id="9" name="Group 8">
            <a:extLst>
              <a:ext uri="{FF2B5EF4-FFF2-40B4-BE49-F238E27FC236}">
                <a16:creationId xmlns:a16="http://schemas.microsoft.com/office/drawing/2014/main" id="{8032B6CE-B6A7-79B2-632A-64CA4ADDD54F}"/>
              </a:ext>
            </a:extLst>
          </p:cNvPr>
          <p:cNvGrpSpPr/>
          <p:nvPr/>
        </p:nvGrpSpPr>
        <p:grpSpPr>
          <a:xfrm>
            <a:off x="5216496" y="2363782"/>
            <a:ext cx="3272400" cy="595096"/>
            <a:chOff x="182880" y="987552"/>
            <a:chExt cx="2852928" cy="2127358"/>
          </a:xfrm>
        </p:grpSpPr>
        <p:sp>
          <p:nvSpPr>
            <p:cNvPr id="4" name="Shape 5">
              <a:extLst>
                <a:ext uri="{FF2B5EF4-FFF2-40B4-BE49-F238E27FC236}">
                  <a16:creationId xmlns:a16="http://schemas.microsoft.com/office/drawing/2014/main" id="{66B85AC9-BA3A-3920-6B9F-56991058CE47}"/>
                </a:ext>
              </a:extLst>
            </p:cNvPr>
            <p:cNvSpPr/>
            <p:nvPr/>
          </p:nvSpPr>
          <p:spPr>
            <a:xfrm>
              <a:off x="182880" y="987552"/>
              <a:ext cx="2852928" cy="2084832"/>
            </a:xfrm>
            <a:prstGeom prst="rect">
              <a:avLst/>
            </a:prstGeom>
            <a:solidFill>
              <a:srgbClr val="FFFFFF"/>
            </a:solidFill>
            <a:ln w="12700">
              <a:solidFill>
                <a:srgbClr val="E5E7EB"/>
              </a:solidFill>
              <a:prstDash val="solid"/>
            </a:ln>
            <a:effectLst>
              <a:outerShdw blurRad="101600" dist="25400" dir="8100000" algn="bl" rotWithShape="0">
                <a:srgbClr val="111827">
                  <a:alpha val="10000"/>
                </a:srgbClr>
              </a:outerShdw>
            </a:effectLst>
          </p:spPr>
          <p:txBody>
            <a:bodyPr/>
            <a:lstStyle/>
            <a:p>
              <a:endParaRPr lang="en-US"/>
            </a:p>
          </p:txBody>
        </p:sp>
        <p:sp>
          <p:nvSpPr>
            <p:cNvPr id="5" name="Shape 6">
              <a:extLst>
                <a:ext uri="{FF2B5EF4-FFF2-40B4-BE49-F238E27FC236}">
                  <a16:creationId xmlns:a16="http://schemas.microsoft.com/office/drawing/2014/main" id="{7FD1B7E1-CF92-29C5-20ED-D053C24912E2}"/>
                </a:ext>
              </a:extLst>
            </p:cNvPr>
            <p:cNvSpPr/>
            <p:nvPr/>
          </p:nvSpPr>
          <p:spPr>
            <a:xfrm>
              <a:off x="182880" y="987552"/>
              <a:ext cx="2852928" cy="45720"/>
            </a:xfrm>
            <a:prstGeom prst="rect">
              <a:avLst/>
            </a:prstGeom>
            <a:solidFill>
              <a:srgbClr val="2563EB"/>
            </a:solidFill>
            <a:ln w="12700">
              <a:solidFill>
                <a:srgbClr val="2563EB"/>
              </a:solidFill>
              <a:prstDash val="solid"/>
            </a:ln>
          </p:spPr>
          <p:txBody>
            <a:bodyPr/>
            <a:lstStyle/>
            <a:p>
              <a:endParaRPr lang="en-US"/>
            </a:p>
          </p:txBody>
        </p:sp>
        <p:sp>
          <p:nvSpPr>
            <p:cNvPr id="7" name="Text 7">
              <a:extLst>
                <a:ext uri="{FF2B5EF4-FFF2-40B4-BE49-F238E27FC236}">
                  <a16:creationId xmlns:a16="http://schemas.microsoft.com/office/drawing/2014/main" id="{4DA0C911-41B8-3F0A-D816-176247B61857}"/>
                </a:ext>
              </a:extLst>
            </p:cNvPr>
            <p:cNvSpPr/>
            <p:nvPr/>
          </p:nvSpPr>
          <p:spPr>
            <a:xfrm>
              <a:off x="310896" y="1194670"/>
              <a:ext cx="2633472" cy="256032"/>
            </a:xfrm>
            <a:prstGeom prst="rect">
              <a:avLst/>
            </a:prstGeom>
            <a:noFill/>
            <a:ln/>
          </p:spPr>
          <p:txBody>
            <a:bodyPr wrap="square" rtlCol="0" anchor="ctr"/>
            <a:lstStyle/>
            <a:p>
              <a:r>
                <a:rPr lang="en-IN" sz="1000" b="1" dirty="0">
                  <a:solidFill>
                    <a:srgbClr val="2563EB"/>
                  </a:solidFill>
                </a:rPr>
                <a:t>Processors &amp; Switches</a:t>
              </a:r>
              <a:endParaRPr lang="en-US" sz="1000" b="1" dirty="0">
                <a:solidFill>
                  <a:srgbClr val="2563EB"/>
                </a:solidFill>
              </a:endParaRPr>
            </a:p>
          </p:txBody>
        </p:sp>
        <p:sp>
          <p:nvSpPr>
            <p:cNvPr id="8" name="Text 8">
              <a:extLst>
                <a:ext uri="{FF2B5EF4-FFF2-40B4-BE49-F238E27FC236}">
                  <a16:creationId xmlns:a16="http://schemas.microsoft.com/office/drawing/2014/main" id="{EB2827E2-91AD-6EFE-0A92-5D2AD515F632}"/>
                </a:ext>
              </a:extLst>
            </p:cNvPr>
            <p:cNvSpPr/>
            <p:nvPr/>
          </p:nvSpPr>
          <p:spPr>
            <a:xfrm>
              <a:off x="310896" y="1487279"/>
              <a:ext cx="2633472" cy="1627631"/>
            </a:xfrm>
            <a:prstGeom prst="rect">
              <a:avLst/>
            </a:prstGeom>
            <a:noFill/>
            <a:ln/>
          </p:spPr>
          <p:txBody>
            <a:bodyPr wrap="square" rtlCol="0" anchor="ctr"/>
            <a:lstStyle/>
            <a:p>
              <a:r>
                <a:rPr lang="en-US" sz="900" dirty="0">
                  <a:cs typeface="Lucida Sans Unicode" panose="020B0602030504020204" pitchFamily="34" charset="0"/>
                </a:rPr>
                <a:t>Deterministic assurance before every go-live, not after customers find the failure.</a:t>
              </a:r>
            </a:p>
          </p:txBody>
        </p:sp>
      </p:grpSp>
      <p:grpSp>
        <p:nvGrpSpPr>
          <p:cNvPr id="10" name="Group 9">
            <a:extLst>
              <a:ext uri="{FF2B5EF4-FFF2-40B4-BE49-F238E27FC236}">
                <a16:creationId xmlns:a16="http://schemas.microsoft.com/office/drawing/2014/main" id="{16E075A1-37A6-26FA-31B6-FECF16446319}"/>
              </a:ext>
            </a:extLst>
          </p:cNvPr>
          <p:cNvGrpSpPr/>
          <p:nvPr/>
        </p:nvGrpSpPr>
        <p:grpSpPr>
          <a:xfrm>
            <a:off x="5216496" y="1057018"/>
            <a:ext cx="3272400" cy="587601"/>
            <a:chOff x="182880" y="987552"/>
            <a:chExt cx="2852928" cy="2100565"/>
          </a:xfrm>
        </p:grpSpPr>
        <p:sp>
          <p:nvSpPr>
            <p:cNvPr id="11" name="Shape 5">
              <a:extLst>
                <a:ext uri="{FF2B5EF4-FFF2-40B4-BE49-F238E27FC236}">
                  <a16:creationId xmlns:a16="http://schemas.microsoft.com/office/drawing/2014/main" id="{F85281DB-7E1F-4939-60CF-BCD926E08AF0}"/>
                </a:ext>
              </a:extLst>
            </p:cNvPr>
            <p:cNvSpPr/>
            <p:nvPr/>
          </p:nvSpPr>
          <p:spPr>
            <a:xfrm>
              <a:off x="182880" y="987552"/>
              <a:ext cx="2852928" cy="2084832"/>
            </a:xfrm>
            <a:prstGeom prst="rect">
              <a:avLst/>
            </a:prstGeom>
            <a:solidFill>
              <a:srgbClr val="FFFFFF"/>
            </a:solidFill>
            <a:ln w="12700">
              <a:solidFill>
                <a:srgbClr val="E5E7EB"/>
              </a:solidFill>
              <a:prstDash val="solid"/>
            </a:ln>
            <a:effectLst>
              <a:outerShdw blurRad="101600" dist="25400" dir="8100000" algn="bl" rotWithShape="0">
                <a:srgbClr val="111827">
                  <a:alpha val="10000"/>
                </a:srgbClr>
              </a:outerShdw>
            </a:effectLst>
          </p:spPr>
          <p:txBody>
            <a:bodyPr/>
            <a:lstStyle/>
            <a:p>
              <a:endParaRPr lang="en-US"/>
            </a:p>
          </p:txBody>
        </p:sp>
        <p:sp>
          <p:nvSpPr>
            <p:cNvPr id="12" name="Shape 6">
              <a:extLst>
                <a:ext uri="{FF2B5EF4-FFF2-40B4-BE49-F238E27FC236}">
                  <a16:creationId xmlns:a16="http://schemas.microsoft.com/office/drawing/2014/main" id="{3F66713C-12B0-9279-B479-84231AEF1AA4}"/>
                </a:ext>
              </a:extLst>
            </p:cNvPr>
            <p:cNvSpPr/>
            <p:nvPr/>
          </p:nvSpPr>
          <p:spPr>
            <a:xfrm>
              <a:off x="182880" y="987552"/>
              <a:ext cx="2852928" cy="45720"/>
            </a:xfrm>
            <a:prstGeom prst="rect">
              <a:avLst/>
            </a:prstGeom>
            <a:solidFill>
              <a:srgbClr val="2563EB"/>
            </a:solidFill>
            <a:ln w="12700">
              <a:solidFill>
                <a:srgbClr val="2563EB"/>
              </a:solidFill>
              <a:prstDash val="solid"/>
            </a:ln>
          </p:spPr>
          <p:txBody>
            <a:bodyPr/>
            <a:lstStyle/>
            <a:p>
              <a:endParaRPr lang="en-US"/>
            </a:p>
          </p:txBody>
        </p:sp>
        <p:sp>
          <p:nvSpPr>
            <p:cNvPr id="13" name="Text 7">
              <a:extLst>
                <a:ext uri="{FF2B5EF4-FFF2-40B4-BE49-F238E27FC236}">
                  <a16:creationId xmlns:a16="http://schemas.microsoft.com/office/drawing/2014/main" id="{0CA5D6E8-E39A-B39D-2614-2E033900D820}"/>
                </a:ext>
              </a:extLst>
            </p:cNvPr>
            <p:cNvSpPr/>
            <p:nvPr/>
          </p:nvSpPr>
          <p:spPr>
            <a:xfrm>
              <a:off x="310896" y="1167876"/>
              <a:ext cx="2633472" cy="256032"/>
            </a:xfrm>
            <a:prstGeom prst="rect">
              <a:avLst/>
            </a:prstGeom>
            <a:noFill/>
            <a:ln/>
          </p:spPr>
          <p:txBody>
            <a:bodyPr wrap="square" rtlCol="0" anchor="ctr"/>
            <a:lstStyle/>
            <a:p>
              <a:r>
                <a:rPr lang="en-IN" sz="1000" b="1" dirty="0">
                  <a:solidFill>
                    <a:srgbClr val="2563EB"/>
                  </a:solidFill>
                </a:rPr>
                <a:t>Banks &amp; Digital Banks</a:t>
              </a:r>
              <a:endParaRPr lang="en-US" sz="1000" b="1" dirty="0">
                <a:solidFill>
                  <a:srgbClr val="2563EB"/>
                </a:solidFill>
              </a:endParaRPr>
            </a:p>
          </p:txBody>
        </p:sp>
        <p:sp>
          <p:nvSpPr>
            <p:cNvPr id="14" name="Text 8">
              <a:extLst>
                <a:ext uri="{FF2B5EF4-FFF2-40B4-BE49-F238E27FC236}">
                  <a16:creationId xmlns:a16="http://schemas.microsoft.com/office/drawing/2014/main" id="{9896D595-9447-C192-A0FE-6A416AEEA272}"/>
                </a:ext>
              </a:extLst>
            </p:cNvPr>
            <p:cNvSpPr/>
            <p:nvPr/>
          </p:nvSpPr>
          <p:spPr>
            <a:xfrm>
              <a:off x="310896" y="1460486"/>
              <a:ext cx="2633472" cy="1627631"/>
            </a:xfrm>
            <a:prstGeom prst="rect">
              <a:avLst/>
            </a:prstGeom>
            <a:noFill/>
            <a:ln/>
          </p:spPr>
          <p:txBody>
            <a:bodyPr wrap="square" rtlCol="0" anchor="ctr"/>
            <a:lstStyle/>
            <a:p>
              <a:r>
                <a:rPr lang="en-US" sz="900" dirty="0">
                  <a:cs typeface="Lucida Sans Unicode" panose="020B0602030504020204" pitchFamily="34" charset="0"/>
                </a:rPr>
                <a:t>Continuous assurance across every channel — up to 40% faster release cycles.</a:t>
              </a:r>
              <a:endParaRPr lang="en-US" sz="900" dirty="0"/>
            </a:p>
          </p:txBody>
        </p:sp>
      </p:grpSp>
      <p:grpSp>
        <p:nvGrpSpPr>
          <p:cNvPr id="17" name="Group 16">
            <a:extLst>
              <a:ext uri="{FF2B5EF4-FFF2-40B4-BE49-F238E27FC236}">
                <a16:creationId xmlns:a16="http://schemas.microsoft.com/office/drawing/2014/main" id="{6046533C-58FA-E729-1522-76B0A0AF747E}"/>
              </a:ext>
            </a:extLst>
          </p:cNvPr>
          <p:cNvGrpSpPr/>
          <p:nvPr/>
        </p:nvGrpSpPr>
        <p:grpSpPr>
          <a:xfrm>
            <a:off x="5221485" y="1715370"/>
            <a:ext cx="3272400" cy="595096"/>
            <a:chOff x="182880" y="987552"/>
            <a:chExt cx="2852928" cy="2127358"/>
          </a:xfrm>
        </p:grpSpPr>
        <p:sp>
          <p:nvSpPr>
            <p:cNvPr id="18" name="Shape 5">
              <a:extLst>
                <a:ext uri="{FF2B5EF4-FFF2-40B4-BE49-F238E27FC236}">
                  <a16:creationId xmlns:a16="http://schemas.microsoft.com/office/drawing/2014/main" id="{AE6595D6-4C72-1405-0FBD-379161A67D33}"/>
                </a:ext>
              </a:extLst>
            </p:cNvPr>
            <p:cNvSpPr/>
            <p:nvPr/>
          </p:nvSpPr>
          <p:spPr>
            <a:xfrm>
              <a:off x="182880" y="987552"/>
              <a:ext cx="2852928" cy="2084832"/>
            </a:xfrm>
            <a:prstGeom prst="rect">
              <a:avLst/>
            </a:prstGeom>
            <a:solidFill>
              <a:srgbClr val="FFFFFF"/>
            </a:solidFill>
            <a:ln w="12700">
              <a:solidFill>
                <a:srgbClr val="E5E7EB"/>
              </a:solidFill>
              <a:prstDash val="solid"/>
            </a:ln>
            <a:effectLst>
              <a:outerShdw blurRad="101600" dist="25400" dir="8100000" algn="bl" rotWithShape="0">
                <a:srgbClr val="111827">
                  <a:alpha val="10000"/>
                </a:srgbClr>
              </a:outerShdw>
            </a:effectLst>
          </p:spPr>
          <p:txBody>
            <a:bodyPr/>
            <a:lstStyle/>
            <a:p>
              <a:endParaRPr lang="en-US"/>
            </a:p>
          </p:txBody>
        </p:sp>
        <p:sp>
          <p:nvSpPr>
            <p:cNvPr id="19" name="Shape 6">
              <a:extLst>
                <a:ext uri="{FF2B5EF4-FFF2-40B4-BE49-F238E27FC236}">
                  <a16:creationId xmlns:a16="http://schemas.microsoft.com/office/drawing/2014/main" id="{6C00AF84-5F55-959C-482C-581E47D41932}"/>
                </a:ext>
              </a:extLst>
            </p:cNvPr>
            <p:cNvSpPr/>
            <p:nvPr/>
          </p:nvSpPr>
          <p:spPr>
            <a:xfrm>
              <a:off x="182880" y="987552"/>
              <a:ext cx="2852928" cy="45720"/>
            </a:xfrm>
            <a:prstGeom prst="rect">
              <a:avLst/>
            </a:prstGeom>
            <a:solidFill>
              <a:srgbClr val="2563EB"/>
            </a:solidFill>
            <a:ln w="12700">
              <a:solidFill>
                <a:srgbClr val="2563EB"/>
              </a:solidFill>
              <a:prstDash val="solid"/>
            </a:ln>
          </p:spPr>
          <p:txBody>
            <a:bodyPr/>
            <a:lstStyle/>
            <a:p>
              <a:endParaRPr lang="en-US"/>
            </a:p>
          </p:txBody>
        </p:sp>
        <p:sp>
          <p:nvSpPr>
            <p:cNvPr id="20" name="Text 7">
              <a:extLst>
                <a:ext uri="{FF2B5EF4-FFF2-40B4-BE49-F238E27FC236}">
                  <a16:creationId xmlns:a16="http://schemas.microsoft.com/office/drawing/2014/main" id="{2F3720B5-0202-772F-9B24-194FB240FE7A}"/>
                </a:ext>
              </a:extLst>
            </p:cNvPr>
            <p:cNvSpPr/>
            <p:nvPr/>
          </p:nvSpPr>
          <p:spPr>
            <a:xfrm>
              <a:off x="310896" y="1194670"/>
              <a:ext cx="2633472" cy="256032"/>
            </a:xfrm>
            <a:prstGeom prst="rect">
              <a:avLst/>
            </a:prstGeom>
            <a:noFill/>
            <a:ln/>
          </p:spPr>
          <p:txBody>
            <a:bodyPr wrap="square" rtlCol="0" anchor="ctr"/>
            <a:lstStyle/>
            <a:p>
              <a:r>
                <a:rPr lang="en-IN" sz="1000" b="1" dirty="0">
                  <a:solidFill>
                    <a:srgbClr val="2563EB"/>
                  </a:solidFill>
                </a:rPr>
                <a:t>Payment Networks</a:t>
              </a:r>
              <a:endParaRPr lang="en-US" sz="1000" b="1" dirty="0">
                <a:solidFill>
                  <a:srgbClr val="2563EB"/>
                </a:solidFill>
              </a:endParaRPr>
            </a:p>
          </p:txBody>
        </p:sp>
        <p:sp>
          <p:nvSpPr>
            <p:cNvPr id="21" name="Text 8">
              <a:extLst>
                <a:ext uri="{FF2B5EF4-FFF2-40B4-BE49-F238E27FC236}">
                  <a16:creationId xmlns:a16="http://schemas.microsoft.com/office/drawing/2014/main" id="{739595D2-7383-77F1-95BF-2F10C91685F8}"/>
                </a:ext>
              </a:extLst>
            </p:cNvPr>
            <p:cNvSpPr/>
            <p:nvPr/>
          </p:nvSpPr>
          <p:spPr>
            <a:xfrm>
              <a:off x="310896" y="1487279"/>
              <a:ext cx="2633472" cy="1627631"/>
            </a:xfrm>
            <a:prstGeom prst="rect">
              <a:avLst/>
            </a:prstGeom>
            <a:noFill/>
            <a:ln/>
          </p:spPr>
          <p:txBody>
            <a:bodyPr wrap="square" rtlCol="0" anchor="ctr"/>
            <a:lstStyle/>
            <a:p>
              <a:r>
                <a:rPr lang="en-US" sz="900" dirty="0">
                  <a:cs typeface="Lucida Sans Unicode" panose="020B0602030504020204" pitchFamily="34" charset="0"/>
                </a:rPr>
                <a:t>Protocol-native validation for scheme rules and every BAU change. 60–70% faster certification.</a:t>
              </a:r>
            </a:p>
          </p:txBody>
        </p:sp>
      </p:grpSp>
      <p:grpSp>
        <p:nvGrpSpPr>
          <p:cNvPr id="22" name="Group 21">
            <a:extLst>
              <a:ext uri="{FF2B5EF4-FFF2-40B4-BE49-F238E27FC236}">
                <a16:creationId xmlns:a16="http://schemas.microsoft.com/office/drawing/2014/main" id="{CB891FC6-42A0-ACE2-606E-0FF2D0FFC6A8}"/>
              </a:ext>
            </a:extLst>
          </p:cNvPr>
          <p:cNvGrpSpPr/>
          <p:nvPr/>
        </p:nvGrpSpPr>
        <p:grpSpPr>
          <a:xfrm>
            <a:off x="5216496" y="3046515"/>
            <a:ext cx="3270821" cy="583200"/>
            <a:chOff x="182880" y="987552"/>
            <a:chExt cx="2852928" cy="2084832"/>
          </a:xfrm>
        </p:grpSpPr>
        <p:sp>
          <p:nvSpPr>
            <p:cNvPr id="23" name="Shape 5">
              <a:extLst>
                <a:ext uri="{FF2B5EF4-FFF2-40B4-BE49-F238E27FC236}">
                  <a16:creationId xmlns:a16="http://schemas.microsoft.com/office/drawing/2014/main" id="{FE631078-FEB4-EBF7-2557-B8BCDC75AE7E}"/>
                </a:ext>
              </a:extLst>
            </p:cNvPr>
            <p:cNvSpPr/>
            <p:nvPr/>
          </p:nvSpPr>
          <p:spPr>
            <a:xfrm>
              <a:off x="182880" y="987552"/>
              <a:ext cx="2852928" cy="2084832"/>
            </a:xfrm>
            <a:prstGeom prst="rect">
              <a:avLst/>
            </a:prstGeom>
            <a:solidFill>
              <a:srgbClr val="FFFFFF"/>
            </a:solidFill>
            <a:ln w="12700">
              <a:solidFill>
                <a:srgbClr val="E5E7EB"/>
              </a:solidFill>
              <a:prstDash val="solid"/>
            </a:ln>
            <a:effectLst>
              <a:outerShdw blurRad="101600" dist="25400" dir="8100000" algn="bl" rotWithShape="0">
                <a:srgbClr val="111827">
                  <a:alpha val="10000"/>
                </a:srgbClr>
              </a:outerShdw>
            </a:effectLst>
          </p:spPr>
          <p:txBody>
            <a:bodyPr/>
            <a:lstStyle/>
            <a:p>
              <a:endParaRPr lang="en-IN" dirty="0"/>
            </a:p>
          </p:txBody>
        </p:sp>
        <p:sp>
          <p:nvSpPr>
            <p:cNvPr id="24" name="Shape 6">
              <a:extLst>
                <a:ext uri="{FF2B5EF4-FFF2-40B4-BE49-F238E27FC236}">
                  <a16:creationId xmlns:a16="http://schemas.microsoft.com/office/drawing/2014/main" id="{779D6432-9DAF-858A-573B-0A84700AC5B6}"/>
                </a:ext>
              </a:extLst>
            </p:cNvPr>
            <p:cNvSpPr/>
            <p:nvPr/>
          </p:nvSpPr>
          <p:spPr>
            <a:xfrm>
              <a:off x="182880" y="987552"/>
              <a:ext cx="2852928" cy="45720"/>
            </a:xfrm>
            <a:prstGeom prst="rect">
              <a:avLst/>
            </a:prstGeom>
            <a:solidFill>
              <a:srgbClr val="2563EB"/>
            </a:solidFill>
            <a:ln w="12700">
              <a:solidFill>
                <a:srgbClr val="2563EB"/>
              </a:solidFill>
              <a:prstDash val="solid"/>
            </a:ln>
          </p:spPr>
          <p:txBody>
            <a:bodyPr/>
            <a:lstStyle/>
            <a:p>
              <a:endParaRPr lang="en-US"/>
            </a:p>
          </p:txBody>
        </p:sp>
        <p:sp>
          <p:nvSpPr>
            <p:cNvPr id="25" name="Text 7">
              <a:extLst>
                <a:ext uri="{FF2B5EF4-FFF2-40B4-BE49-F238E27FC236}">
                  <a16:creationId xmlns:a16="http://schemas.microsoft.com/office/drawing/2014/main" id="{A7695849-9B16-8D1A-D447-1FC45822CA4D}"/>
                </a:ext>
              </a:extLst>
            </p:cNvPr>
            <p:cNvSpPr/>
            <p:nvPr/>
          </p:nvSpPr>
          <p:spPr>
            <a:xfrm>
              <a:off x="310896" y="1186206"/>
              <a:ext cx="2633472" cy="256034"/>
            </a:xfrm>
            <a:prstGeom prst="rect">
              <a:avLst/>
            </a:prstGeom>
            <a:noFill/>
            <a:ln/>
          </p:spPr>
          <p:txBody>
            <a:bodyPr wrap="square" rtlCol="0" anchor="ctr"/>
            <a:lstStyle/>
            <a:p>
              <a:r>
                <a:rPr lang="en-IN" sz="1000" b="1" dirty="0">
                  <a:solidFill>
                    <a:srgbClr val="2563EB"/>
                  </a:solidFill>
                </a:rPr>
                <a:t>Fintechs</a:t>
              </a:r>
              <a:endParaRPr lang="en-US" sz="1000" b="1" dirty="0">
                <a:solidFill>
                  <a:srgbClr val="2563EB"/>
                </a:solidFill>
              </a:endParaRPr>
            </a:p>
          </p:txBody>
        </p:sp>
        <p:sp>
          <p:nvSpPr>
            <p:cNvPr id="26" name="Text 8">
              <a:extLst>
                <a:ext uri="{FF2B5EF4-FFF2-40B4-BE49-F238E27FC236}">
                  <a16:creationId xmlns:a16="http://schemas.microsoft.com/office/drawing/2014/main" id="{27026DF3-F09E-20AA-1FB3-5C67575D0F8A}"/>
                </a:ext>
              </a:extLst>
            </p:cNvPr>
            <p:cNvSpPr/>
            <p:nvPr/>
          </p:nvSpPr>
          <p:spPr>
            <a:xfrm>
              <a:off x="314767" y="1700881"/>
              <a:ext cx="2633472" cy="789319"/>
            </a:xfrm>
            <a:prstGeom prst="rect">
              <a:avLst/>
            </a:prstGeom>
            <a:noFill/>
            <a:ln/>
          </p:spPr>
          <p:txBody>
            <a:bodyPr wrap="square" rtlCol="0" anchor="ctr"/>
            <a:lstStyle/>
            <a:p>
              <a:r>
                <a:rPr lang="en-US" sz="900" dirty="0">
                  <a:cs typeface="Lucida Sans Unicode" panose="020B0602030504020204" pitchFamily="34" charset="0"/>
                </a:rPr>
                <a:t>Hidden risk surfaced in under 5 minutes. Desktop trial — no credit card required.</a:t>
              </a:r>
              <a:endParaRPr lang="en-IN" sz="900" dirty="0">
                <a:cs typeface="Lucida Sans Unicode" panose="020B0602030504020204" pitchFamily="34" charset="0"/>
              </a:endParaRPr>
            </a:p>
          </p:txBody>
        </p:sp>
      </p:grpSp>
      <p:grpSp>
        <p:nvGrpSpPr>
          <p:cNvPr id="27" name="Group 26">
            <a:extLst>
              <a:ext uri="{FF2B5EF4-FFF2-40B4-BE49-F238E27FC236}">
                <a16:creationId xmlns:a16="http://schemas.microsoft.com/office/drawing/2014/main" id="{E0890E6B-796B-25C7-EC66-57DDC5BE75A4}"/>
              </a:ext>
            </a:extLst>
          </p:cNvPr>
          <p:cNvGrpSpPr/>
          <p:nvPr/>
        </p:nvGrpSpPr>
        <p:grpSpPr>
          <a:xfrm>
            <a:off x="5224630" y="3741680"/>
            <a:ext cx="3262687" cy="584221"/>
            <a:chOff x="182880" y="987552"/>
            <a:chExt cx="2852928" cy="1441896"/>
          </a:xfrm>
        </p:grpSpPr>
        <p:sp>
          <p:nvSpPr>
            <p:cNvPr id="28" name="Shape 5">
              <a:extLst>
                <a:ext uri="{FF2B5EF4-FFF2-40B4-BE49-F238E27FC236}">
                  <a16:creationId xmlns:a16="http://schemas.microsoft.com/office/drawing/2014/main" id="{97F920CC-7C30-0A3E-55C4-FD204557AA98}"/>
                </a:ext>
              </a:extLst>
            </p:cNvPr>
            <p:cNvSpPr/>
            <p:nvPr/>
          </p:nvSpPr>
          <p:spPr>
            <a:xfrm>
              <a:off x="182880" y="987552"/>
              <a:ext cx="2852928" cy="1441896"/>
            </a:xfrm>
            <a:prstGeom prst="rect">
              <a:avLst/>
            </a:prstGeom>
            <a:solidFill>
              <a:srgbClr val="FFFFFF"/>
            </a:solidFill>
            <a:ln w="12700">
              <a:solidFill>
                <a:srgbClr val="E5E7EB"/>
              </a:solidFill>
              <a:prstDash val="solid"/>
            </a:ln>
            <a:effectLst>
              <a:outerShdw blurRad="101600" dist="25400" dir="8100000" algn="bl" rotWithShape="0">
                <a:srgbClr val="111827">
                  <a:alpha val="10000"/>
                </a:srgbClr>
              </a:outerShdw>
            </a:effectLst>
          </p:spPr>
          <p:txBody>
            <a:bodyPr/>
            <a:lstStyle/>
            <a:p>
              <a:endParaRPr lang="en-US"/>
            </a:p>
          </p:txBody>
        </p:sp>
        <p:sp>
          <p:nvSpPr>
            <p:cNvPr id="29" name="Shape 6">
              <a:extLst>
                <a:ext uri="{FF2B5EF4-FFF2-40B4-BE49-F238E27FC236}">
                  <a16:creationId xmlns:a16="http://schemas.microsoft.com/office/drawing/2014/main" id="{659A368C-F1E6-4B71-67B0-13656D25BD01}"/>
                </a:ext>
              </a:extLst>
            </p:cNvPr>
            <p:cNvSpPr/>
            <p:nvPr/>
          </p:nvSpPr>
          <p:spPr>
            <a:xfrm>
              <a:off x="182880" y="987552"/>
              <a:ext cx="2852928" cy="45720"/>
            </a:xfrm>
            <a:prstGeom prst="rect">
              <a:avLst/>
            </a:prstGeom>
            <a:solidFill>
              <a:srgbClr val="2563EB"/>
            </a:solidFill>
            <a:ln w="12700">
              <a:solidFill>
                <a:srgbClr val="2563EB"/>
              </a:solidFill>
              <a:prstDash val="solid"/>
            </a:ln>
          </p:spPr>
          <p:txBody>
            <a:bodyPr/>
            <a:lstStyle/>
            <a:p>
              <a:endParaRPr lang="en-US"/>
            </a:p>
          </p:txBody>
        </p:sp>
        <p:sp>
          <p:nvSpPr>
            <p:cNvPr id="30" name="Text 7">
              <a:extLst>
                <a:ext uri="{FF2B5EF4-FFF2-40B4-BE49-F238E27FC236}">
                  <a16:creationId xmlns:a16="http://schemas.microsoft.com/office/drawing/2014/main" id="{F3530A21-33B9-284B-A1CD-2244B25E4C12}"/>
                </a:ext>
              </a:extLst>
            </p:cNvPr>
            <p:cNvSpPr/>
            <p:nvPr/>
          </p:nvSpPr>
          <p:spPr>
            <a:xfrm>
              <a:off x="310896" y="1134696"/>
              <a:ext cx="2633472" cy="256032"/>
            </a:xfrm>
            <a:prstGeom prst="rect">
              <a:avLst/>
            </a:prstGeom>
            <a:noFill/>
            <a:ln/>
          </p:spPr>
          <p:txBody>
            <a:bodyPr wrap="square" rtlCol="0" anchor="ctr"/>
            <a:lstStyle/>
            <a:p>
              <a:r>
                <a:rPr lang="en-IN" sz="1000" b="1" dirty="0">
                  <a:solidFill>
                    <a:srgbClr val="2563EB"/>
                  </a:solidFill>
                </a:rPr>
                <a:t>Acquirers &amp; Issuers</a:t>
              </a:r>
              <a:endParaRPr lang="en-US" sz="1000" b="1" dirty="0">
                <a:solidFill>
                  <a:srgbClr val="2563EB"/>
                </a:solidFill>
              </a:endParaRPr>
            </a:p>
          </p:txBody>
        </p:sp>
        <p:sp>
          <p:nvSpPr>
            <p:cNvPr id="31" name="Text 8">
              <a:extLst>
                <a:ext uri="{FF2B5EF4-FFF2-40B4-BE49-F238E27FC236}">
                  <a16:creationId xmlns:a16="http://schemas.microsoft.com/office/drawing/2014/main" id="{A5AC8E6E-09B4-DC57-F3F9-6DDE01A99BFC}"/>
                </a:ext>
              </a:extLst>
            </p:cNvPr>
            <p:cNvSpPr/>
            <p:nvPr/>
          </p:nvSpPr>
          <p:spPr>
            <a:xfrm>
              <a:off x="310896" y="1427305"/>
              <a:ext cx="2633472" cy="980585"/>
            </a:xfrm>
            <a:prstGeom prst="rect">
              <a:avLst/>
            </a:prstGeom>
            <a:noFill/>
            <a:ln/>
          </p:spPr>
          <p:txBody>
            <a:bodyPr wrap="square" rtlCol="0" anchor="ctr"/>
            <a:lstStyle/>
            <a:p>
              <a:r>
                <a:rPr lang="en-US" sz="900" dirty="0">
                  <a:cs typeface="Lucida Sans Unicode" panose="020B0602030504020204" pitchFamily="34" charset="0"/>
                </a:rPr>
                <a:t>Continuous assurance across every merchant — certification cycles cut 60–70%.</a:t>
              </a:r>
              <a:endParaRPr lang="en-IN" sz="900" dirty="0">
                <a:cs typeface="Lucida Sans Unicode" panose="020B0602030504020204" pitchFamily="34" charset="0"/>
              </a:endParaRPr>
            </a:p>
          </p:txBody>
        </p:sp>
      </p:grpSp>
      <p:sp>
        <p:nvSpPr>
          <p:cNvPr id="33" name="Title 32">
            <a:extLst>
              <a:ext uri="{FF2B5EF4-FFF2-40B4-BE49-F238E27FC236}">
                <a16:creationId xmlns:a16="http://schemas.microsoft.com/office/drawing/2014/main" id="{8FC9258B-1F71-A616-87AA-6395D602EA0B}"/>
              </a:ext>
            </a:extLst>
          </p:cNvPr>
          <p:cNvSpPr>
            <a:spLocks noGrp="1"/>
          </p:cNvSpPr>
          <p:nvPr>
            <p:ph type="title"/>
          </p:nvPr>
        </p:nvSpPr>
        <p:spPr/>
        <p:txBody>
          <a:bodyPr/>
          <a:lstStyle/>
          <a:p>
            <a:endParaRPr lang="en-IN" dirty="0"/>
          </a:p>
        </p:txBody>
      </p:sp>
      <p:sp>
        <p:nvSpPr>
          <p:cNvPr id="34" name="Shape 0">
            <a:extLst>
              <a:ext uri="{FF2B5EF4-FFF2-40B4-BE49-F238E27FC236}">
                <a16:creationId xmlns:a16="http://schemas.microsoft.com/office/drawing/2014/main" id="{E4113ED2-D5E6-D9B0-11E4-21BEBA830A71}"/>
              </a:ext>
            </a:extLst>
          </p:cNvPr>
          <p:cNvSpPr/>
          <p:nvPr/>
        </p:nvSpPr>
        <p:spPr>
          <a:xfrm>
            <a:off x="10793" y="-85"/>
            <a:ext cx="9144000" cy="914400"/>
          </a:xfrm>
          <a:prstGeom prst="rect">
            <a:avLst/>
          </a:prstGeom>
          <a:solidFill>
            <a:srgbClr val="111827"/>
          </a:solidFill>
          <a:ln w="12700">
            <a:solidFill>
              <a:srgbClr val="111827"/>
            </a:solidFill>
            <a:prstDash val="solid"/>
          </a:ln>
        </p:spPr>
        <p:txBody>
          <a:bodyPr/>
          <a:lstStyle/>
          <a:p>
            <a:endParaRPr lang="en-IN" dirty="0"/>
          </a:p>
        </p:txBody>
      </p:sp>
      <p:sp>
        <p:nvSpPr>
          <p:cNvPr id="36" name="Shape 1">
            <a:extLst>
              <a:ext uri="{FF2B5EF4-FFF2-40B4-BE49-F238E27FC236}">
                <a16:creationId xmlns:a16="http://schemas.microsoft.com/office/drawing/2014/main" id="{B66AF132-8226-EF50-EC67-0AE31BFFB029}"/>
              </a:ext>
            </a:extLst>
          </p:cNvPr>
          <p:cNvSpPr/>
          <p:nvPr/>
        </p:nvSpPr>
        <p:spPr>
          <a:xfrm>
            <a:off x="0" y="0"/>
            <a:ext cx="164592" cy="914400"/>
          </a:xfrm>
          <a:prstGeom prst="rect">
            <a:avLst/>
          </a:prstGeom>
          <a:solidFill>
            <a:srgbClr val="2563EB"/>
          </a:solidFill>
          <a:ln w="12700">
            <a:solidFill>
              <a:srgbClr val="2563EB"/>
            </a:solidFill>
            <a:prstDash val="solid"/>
          </a:ln>
        </p:spPr>
        <p:txBody>
          <a:bodyPr/>
          <a:lstStyle/>
          <a:p>
            <a:endParaRPr lang="en-US"/>
          </a:p>
        </p:txBody>
      </p:sp>
      <p:sp>
        <p:nvSpPr>
          <p:cNvPr id="37" name="Text 2">
            <a:extLst>
              <a:ext uri="{FF2B5EF4-FFF2-40B4-BE49-F238E27FC236}">
                <a16:creationId xmlns:a16="http://schemas.microsoft.com/office/drawing/2014/main" id="{FCFD16C0-3CCE-FDDA-1919-14D69CDEB7E1}"/>
              </a:ext>
            </a:extLst>
          </p:cNvPr>
          <p:cNvSpPr/>
          <p:nvPr/>
        </p:nvSpPr>
        <p:spPr>
          <a:xfrm>
            <a:off x="420624" y="54864"/>
            <a:ext cx="3200400" cy="188382"/>
          </a:xfrm>
          <a:prstGeom prst="rect">
            <a:avLst/>
          </a:prstGeom>
          <a:noFill/>
          <a:ln/>
        </p:spPr>
        <p:txBody>
          <a:bodyPr wrap="square" rtlCol="0" anchor="ctr"/>
          <a:lstStyle/>
          <a:p>
            <a:r>
              <a:rPr lang="en-IN" sz="850" b="1" spc="100" dirty="0">
                <a:solidFill>
                  <a:srgbClr val="3F3CCF"/>
                </a:solidFill>
                <a:latin typeface="Montserrat" pitchFamily="2" charset="77"/>
              </a:rPr>
              <a:t>Who Benefits &amp; How?</a:t>
            </a:r>
            <a:r>
              <a:rPr lang="en-US" sz="800" dirty="0">
                <a:latin typeface="Montserrat" pitchFamily="2" charset="77"/>
                <a:cs typeface="Lucida Sans Unicode" panose="020B0602030504020204" pitchFamily="34" charset="0"/>
              </a:rPr>
              <a:t>.</a:t>
            </a:r>
            <a:endParaRPr lang="en-IN" sz="800" dirty="0">
              <a:latin typeface="Montserrat" pitchFamily="2" charset="77"/>
              <a:cs typeface="Lucida Sans Unicode" panose="020B0602030504020204" pitchFamily="34" charset="0"/>
            </a:endParaRPr>
          </a:p>
          <a:p>
            <a:pPr marL="0" indent="0">
              <a:buNone/>
            </a:pPr>
            <a:endParaRPr lang="en-US" sz="850" dirty="0"/>
          </a:p>
        </p:txBody>
      </p:sp>
      <p:sp>
        <p:nvSpPr>
          <p:cNvPr id="38" name="Text 3">
            <a:extLst>
              <a:ext uri="{FF2B5EF4-FFF2-40B4-BE49-F238E27FC236}">
                <a16:creationId xmlns:a16="http://schemas.microsoft.com/office/drawing/2014/main" id="{B7551F0F-0C3E-8F5D-E159-23F0FD1C0B5A}"/>
              </a:ext>
            </a:extLst>
          </p:cNvPr>
          <p:cNvSpPr/>
          <p:nvPr/>
        </p:nvSpPr>
        <p:spPr>
          <a:xfrm>
            <a:off x="377802" y="243246"/>
            <a:ext cx="8552988" cy="368371"/>
          </a:xfrm>
          <a:prstGeom prst="rect">
            <a:avLst/>
          </a:prstGeom>
          <a:noFill/>
          <a:ln/>
        </p:spPr>
        <p:txBody>
          <a:bodyPr wrap="square" rtlCol="0" anchor="ctr"/>
          <a:lstStyle/>
          <a:p>
            <a:r>
              <a:rPr lang="en-IN" sz="2200" b="1" dirty="0" err="1">
                <a:solidFill>
                  <a:srgbClr val="FFFFFF"/>
                </a:solidFill>
                <a:latin typeface="Calibri" pitchFamily="34" charset="0"/>
                <a:ea typeface="Calibri" pitchFamily="34" charset="-122"/>
                <a:cs typeface="Calibri" pitchFamily="34" charset="-120"/>
              </a:rPr>
              <a:t>PruTan</a:t>
            </a:r>
            <a:r>
              <a:rPr lang="en-IN" sz="2200" b="1" dirty="0">
                <a:solidFill>
                  <a:srgbClr val="FFFFFF"/>
                </a:solidFill>
                <a:latin typeface="Calibri" pitchFamily="34" charset="0"/>
                <a:ea typeface="Calibri" pitchFamily="34" charset="-122"/>
                <a:cs typeface="Calibri" pitchFamily="34" charset="-120"/>
              </a:rPr>
              <a:t> the Agentic Payments Assurance Platform. Built for </a:t>
            </a:r>
            <a:r>
              <a:rPr lang="en-US" sz="2200" b="1" dirty="0">
                <a:solidFill>
                  <a:srgbClr val="FFFFFF"/>
                </a:solidFill>
                <a:latin typeface="Calibri" pitchFamily="34" charset="0"/>
                <a:ea typeface="Calibri" pitchFamily="34" charset="-122"/>
                <a:cs typeface="Calibri" pitchFamily="34" charset="-120"/>
              </a:rPr>
              <a:t>every participant in the payments ecosystem.</a:t>
            </a:r>
            <a:endParaRPr lang="en-IN" sz="2200" b="1" dirty="0">
              <a:solidFill>
                <a:srgbClr val="FFFFFF"/>
              </a:solidFill>
              <a:latin typeface="Calibri" pitchFamily="34" charset="0"/>
              <a:ea typeface="Calibri" pitchFamily="34" charset="-122"/>
              <a:cs typeface="Calibri" pitchFamily="34" charset="-120"/>
            </a:endParaRPr>
          </a:p>
        </p:txBody>
      </p:sp>
      <p:sp>
        <p:nvSpPr>
          <p:cNvPr id="39" name="Text 4">
            <a:extLst>
              <a:ext uri="{FF2B5EF4-FFF2-40B4-BE49-F238E27FC236}">
                <a16:creationId xmlns:a16="http://schemas.microsoft.com/office/drawing/2014/main" id="{05376CFC-66DB-9BE4-EAB0-3DA1618240A0}"/>
              </a:ext>
            </a:extLst>
          </p:cNvPr>
          <p:cNvSpPr/>
          <p:nvPr/>
        </p:nvSpPr>
        <p:spPr>
          <a:xfrm>
            <a:off x="420624" y="713232"/>
            <a:ext cx="8339328" cy="201168"/>
          </a:xfrm>
          <a:prstGeom prst="rect">
            <a:avLst/>
          </a:prstGeom>
          <a:noFill/>
          <a:ln/>
        </p:spPr>
        <p:txBody>
          <a:bodyPr wrap="square" rtlCol="0" anchor="ctr"/>
          <a:lstStyle/>
          <a:p>
            <a:r>
              <a:rPr lang="en-US" sz="900" dirty="0">
                <a:solidFill>
                  <a:srgbClr val="9CA3AF"/>
                </a:solidFill>
              </a:rPr>
              <a:t>Every Payment. Every Participant. Perfectly Assured</a:t>
            </a:r>
          </a:p>
        </p:txBody>
      </p:sp>
      <p:sp>
        <p:nvSpPr>
          <p:cNvPr id="44" name="Shape 28">
            <a:extLst>
              <a:ext uri="{FF2B5EF4-FFF2-40B4-BE49-F238E27FC236}">
                <a16:creationId xmlns:a16="http://schemas.microsoft.com/office/drawing/2014/main" id="{EA59EFAB-CD4D-A867-8E61-587BE9F9D5C4}"/>
              </a:ext>
            </a:extLst>
          </p:cNvPr>
          <p:cNvSpPr/>
          <p:nvPr/>
        </p:nvSpPr>
        <p:spPr>
          <a:xfrm>
            <a:off x="0" y="4832604"/>
            <a:ext cx="9144000" cy="310896"/>
          </a:xfrm>
          <a:prstGeom prst="rect">
            <a:avLst/>
          </a:prstGeom>
          <a:solidFill>
            <a:srgbClr val="F9FAFB"/>
          </a:solidFill>
          <a:ln w="12700">
            <a:solidFill>
              <a:srgbClr val="E5E7EB"/>
            </a:solidFill>
            <a:prstDash val="solid"/>
          </a:ln>
        </p:spPr>
        <p:txBody>
          <a:bodyPr/>
          <a:lstStyle/>
          <a:p>
            <a:endParaRPr lang="en-US"/>
          </a:p>
        </p:txBody>
      </p:sp>
      <p:sp>
        <p:nvSpPr>
          <p:cNvPr id="45" name="Shape 29">
            <a:extLst>
              <a:ext uri="{FF2B5EF4-FFF2-40B4-BE49-F238E27FC236}">
                <a16:creationId xmlns:a16="http://schemas.microsoft.com/office/drawing/2014/main" id="{A8851E6F-0452-6FF8-7575-3EF497018C2D}"/>
              </a:ext>
            </a:extLst>
          </p:cNvPr>
          <p:cNvSpPr/>
          <p:nvPr/>
        </p:nvSpPr>
        <p:spPr>
          <a:xfrm>
            <a:off x="0" y="4832604"/>
            <a:ext cx="164592" cy="310896"/>
          </a:xfrm>
          <a:prstGeom prst="rect">
            <a:avLst/>
          </a:prstGeom>
          <a:solidFill>
            <a:srgbClr val="2563EB"/>
          </a:solidFill>
          <a:ln w="12700">
            <a:solidFill>
              <a:srgbClr val="2563EB"/>
            </a:solidFill>
            <a:prstDash val="solid"/>
          </a:ln>
        </p:spPr>
        <p:txBody>
          <a:bodyPr/>
          <a:lstStyle/>
          <a:p>
            <a:endParaRPr lang="en-US"/>
          </a:p>
        </p:txBody>
      </p:sp>
      <p:sp>
        <p:nvSpPr>
          <p:cNvPr id="46" name="Text 30">
            <a:extLst>
              <a:ext uri="{FF2B5EF4-FFF2-40B4-BE49-F238E27FC236}">
                <a16:creationId xmlns:a16="http://schemas.microsoft.com/office/drawing/2014/main" id="{ED22299F-C2F8-CD9B-0754-BD57497A35B1}"/>
              </a:ext>
            </a:extLst>
          </p:cNvPr>
          <p:cNvSpPr/>
          <p:nvPr/>
        </p:nvSpPr>
        <p:spPr>
          <a:xfrm>
            <a:off x="329184" y="4832604"/>
            <a:ext cx="8595360" cy="310896"/>
          </a:xfrm>
          <a:prstGeom prst="rect">
            <a:avLst/>
          </a:prstGeom>
          <a:noFill/>
          <a:ln/>
        </p:spPr>
        <p:txBody>
          <a:bodyPr wrap="square" lIns="0" tIns="0" rIns="0" bIns="0" rtlCol="0" anchor="ctr"/>
          <a:lstStyle/>
          <a:p>
            <a:r>
              <a:rPr lang="en-US" sz="850" dirty="0">
                <a:solidFill>
                  <a:srgbClr val="6B7280"/>
                </a:solidFill>
              </a:rPr>
              <a:t>Also serving Migration &amp; Modernisation programmes and every team shipping changes into a live payment flow. </a:t>
            </a:r>
          </a:p>
        </p:txBody>
      </p:sp>
    </p:spTree>
    <p:extLst>
      <p:ext uri="{BB962C8B-B14F-4D97-AF65-F5344CB8AC3E}">
        <p14:creationId xmlns:p14="http://schemas.microsoft.com/office/powerpoint/2010/main" val="363188793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211</TotalTime>
  <Words>3384</Words>
  <Application>Microsoft Office PowerPoint</Application>
  <PresentationFormat>On-screen Show (16:9)</PresentationFormat>
  <Paragraphs>407</Paragraphs>
  <Slides>17</Slides>
  <Notes>13</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17</vt:i4>
      </vt:variant>
    </vt:vector>
  </HeadingPairs>
  <TitlesOfParts>
    <vt:vector size="23" baseType="lpstr">
      <vt:lpstr>Arial</vt:lpstr>
      <vt:lpstr>Calibri</vt:lpstr>
      <vt:lpstr>Cambria</vt:lpstr>
      <vt:lpstr>Lucida Sans Unicode</vt:lpstr>
      <vt:lpstr>Montserrat</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PptxGenJS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PptxGenJS Presentation</dc:title>
  <dc:subject>PptxGenJS Presentation</dc:subject>
  <dc:creator>PptxGenJS</dc:creator>
  <cp:lastModifiedBy>Vengata Subramaniyan Radhakrishnan</cp:lastModifiedBy>
  <cp:revision>15</cp:revision>
  <dcterms:created xsi:type="dcterms:W3CDTF">2026-04-29T01:44:06Z</dcterms:created>
  <dcterms:modified xsi:type="dcterms:W3CDTF">2026-07-10T04:17:28Z</dcterms:modified>
</cp:coreProperties>
</file>